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1144" r:id="rId3"/>
    <p:sldId id="620" r:id="rId4"/>
    <p:sldId id="1151" r:id="rId5"/>
    <p:sldId id="1152" r:id="rId6"/>
    <p:sldId id="765" r:id="rId7"/>
    <p:sldId id="721" r:id="rId8"/>
    <p:sldId id="716" r:id="rId9"/>
    <p:sldId id="728" r:id="rId10"/>
    <p:sldId id="750" r:id="rId11"/>
    <p:sldId id="758" r:id="rId12"/>
    <p:sldId id="1153" r:id="rId13"/>
    <p:sldId id="316" r:id="rId14"/>
    <p:sldId id="1154" r:id="rId15"/>
    <p:sldId id="616" r:id="rId16"/>
  </p:sldIdLst>
  <p:sldSz cx="12192000" cy="6858000"/>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y l. esguerra" initials="rle" lastIdx="1" clrIdx="0">
    <p:extLst>
      <p:ext uri="{19B8F6BF-5375-455C-9EA6-DF929625EA0E}">
        <p15:presenceInfo xmlns:p15="http://schemas.microsoft.com/office/powerpoint/2012/main" userId="rey l. esguer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4650" autoAdjust="0"/>
    <p:restoredTop sz="94291" autoAdjust="0"/>
  </p:normalViewPr>
  <p:slideViewPr>
    <p:cSldViewPr snapToGrid="0">
      <p:cViewPr varScale="1">
        <p:scale>
          <a:sx n="65" d="100"/>
          <a:sy n="65" d="100"/>
        </p:scale>
        <p:origin x="1350" y="60"/>
      </p:cViewPr>
      <p:guideLst/>
    </p:cSldViewPr>
  </p:slideViewPr>
  <p:notesTextViewPr>
    <p:cViewPr>
      <p:scale>
        <a:sx n="1" d="1"/>
        <a:sy n="1" d="1"/>
      </p:scale>
      <p:origin x="0" y="0"/>
    </p:cViewPr>
  </p:notesTextViewPr>
  <p:sorterViewPr>
    <p:cViewPr varScale="1">
      <p:scale>
        <a:sx n="100" d="100"/>
        <a:sy n="100" d="100"/>
      </p:scale>
      <p:origin x="0" y="-2454"/>
    </p:cViewPr>
  </p:sorterViewPr>
  <p:notesViewPr>
    <p:cSldViewPr snapToGrid="0" showGuides="1">
      <p:cViewPr varScale="1">
        <p:scale>
          <a:sx n="80" d="100"/>
          <a:sy n="80" d="100"/>
        </p:scale>
        <p:origin x="3990" y="78"/>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2-26T15:56:36.995" idx="1">
    <p:pos x="10" y="10"/>
    <p:text/>
    <p:extLst>
      <p:ext uri="{C676402C-5697-4E1C-873F-D02D1690AC5C}">
        <p15:threadingInfo xmlns:p15="http://schemas.microsoft.com/office/powerpoint/2012/main" timeZoneBias="-48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en-PH"/>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9D892747-6669-4E4A-8969-888B0636F988}" type="datetimeFigureOut">
              <a:rPr lang="en-PH" smtClean="0"/>
              <a:t>27/02/2020</a:t>
            </a:fld>
            <a:endParaRPr lang="en-PH"/>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en-PH"/>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en-PH"/>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C28D416F-3D2F-42F1-BD31-9A2DC5DBE3B1}" type="slidenum">
              <a:rPr lang="en-PH" smtClean="0"/>
              <a:t>‹#›</a:t>
            </a:fld>
            <a:endParaRPr lang="en-PH"/>
          </a:p>
        </p:txBody>
      </p:sp>
    </p:spTree>
    <p:extLst>
      <p:ext uri="{BB962C8B-B14F-4D97-AF65-F5344CB8AC3E}">
        <p14:creationId xmlns:p14="http://schemas.microsoft.com/office/powerpoint/2010/main" val="920015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28D416F-3D2F-42F1-BD31-9A2DC5DBE3B1}" type="slidenum">
              <a:rPr lang="en-PH" smtClean="0"/>
              <a:t>1</a:t>
            </a:fld>
            <a:endParaRPr lang="en-PH"/>
          </a:p>
        </p:txBody>
      </p:sp>
    </p:spTree>
    <p:extLst>
      <p:ext uri="{BB962C8B-B14F-4D97-AF65-F5344CB8AC3E}">
        <p14:creationId xmlns:p14="http://schemas.microsoft.com/office/powerpoint/2010/main" val="2975888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28D416F-3D2F-42F1-BD31-9A2DC5DBE3B1}" type="slidenum">
              <a:rPr lang="en-PH" smtClean="0"/>
              <a:t>2</a:t>
            </a:fld>
            <a:endParaRPr lang="en-PH"/>
          </a:p>
        </p:txBody>
      </p:sp>
    </p:spTree>
    <p:extLst>
      <p:ext uri="{BB962C8B-B14F-4D97-AF65-F5344CB8AC3E}">
        <p14:creationId xmlns:p14="http://schemas.microsoft.com/office/powerpoint/2010/main" val="1128864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28D416F-3D2F-42F1-BD31-9A2DC5DBE3B1}" type="slidenum">
              <a:rPr lang="en-PH" smtClean="0"/>
              <a:t>3</a:t>
            </a:fld>
            <a:endParaRPr lang="en-PH"/>
          </a:p>
        </p:txBody>
      </p:sp>
    </p:spTree>
    <p:extLst>
      <p:ext uri="{BB962C8B-B14F-4D97-AF65-F5344CB8AC3E}">
        <p14:creationId xmlns:p14="http://schemas.microsoft.com/office/powerpoint/2010/main" val="66851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28D416F-3D2F-42F1-BD31-9A2DC5DBE3B1}" type="slidenum">
              <a:rPr lang="en-PH" smtClean="0"/>
              <a:t>4</a:t>
            </a:fld>
            <a:endParaRPr lang="en-PH"/>
          </a:p>
        </p:txBody>
      </p:sp>
    </p:spTree>
    <p:extLst>
      <p:ext uri="{BB962C8B-B14F-4D97-AF65-F5344CB8AC3E}">
        <p14:creationId xmlns:p14="http://schemas.microsoft.com/office/powerpoint/2010/main" val="375906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
        <p:nvSpPr>
          <p:cNvPr id="4" name="Slide Number Placeholder 3"/>
          <p:cNvSpPr>
            <a:spLocks noGrp="1"/>
          </p:cNvSpPr>
          <p:nvPr>
            <p:ph type="sldNum" sz="quarter" idx="5"/>
          </p:nvPr>
        </p:nvSpPr>
        <p:spPr/>
        <p:txBody>
          <a:bodyPr/>
          <a:lstStyle/>
          <a:p>
            <a:fld id="{C28D416F-3D2F-42F1-BD31-9A2DC5DBE3B1}" type="slidenum">
              <a:rPr lang="en-PH" smtClean="0"/>
              <a:t>5</a:t>
            </a:fld>
            <a:endParaRPr lang="en-PH"/>
          </a:p>
        </p:txBody>
      </p:sp>
    </p:spTree>
    <p:extLst>
      <p:ext uri="{BB962C8B-B14F-4D97-AF65-F5344CB8AC3E}">
        <p14:creationId xmlns:p14="http://schemas.microsoft.com/office/powerpoint/2010/main" val="239778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13013C9-AF74-448C-BD53-A5CCBF09615C}"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
        <p:nvSpPr>
          <p:cNvPr id="82947" name="Rectangle 2"/>
          <p:cNvSpPr>
            <a:spLocks noGrp="1" noRot="1" noChangeAspect="1" noChangeArrowheads="1" noTextEdit="1"/>
          </p:cNvSpPr>
          <p:nvPr>
            <p:ph type="sldImg"/>
          </p:nvPr>
        </p:nvSpPr>
        <p:spPr bwMode="auto">
          <a:xfrm>
            <a:off x="-1317625" y="777875"/>
            <a:ext cx="6780213" cy="3814763"/>
          </a:xfrm>
          <a:noFill/>
          <a:ln cap="flat">
            <a:solidFill>
              <a:schemeClr val="tx1"/>
            </a:solidFill>
            <a:miter lim="800000"/>
            <a:headEnd/>
            <a:tailEnd/>
          </a:ln>
        </p:spPr>
      </p:sp>
      <p:sp>
        <p:nvSpPr>
          <p:cNvPr id="82948" name="Rectangle 3"/>
          <p:cNvSpPr>
            <a:spLocks noGrp="1" noChangeArrowheads="1"/>
          </p:cNvSpPr>
          <p:nvPr>
            <p:ph type="body" idx="1"/>
          </p:nvPr>
        </p:nvSpPr>
        <p:spPr bwMode="auto">
          <a:xfrm>
            <a:off x="3787987" y="767596"/>
            <a:ext cx="2665073" cy="4605576"/>
          </a:xfrm>
          <a:noFill/>
        </p:spPr>
        <p:txBody>
          <a:bodyPr wrap="square" lIns="101461" tIns="49871" rIns="101461" bIns="49871" numCol="1" anchor="t" anchorCtr="0" compatLnSpc="1">
            <a:prstTxWarp prst="textNoShape">
              <a:avLst/>
            </a:prstTxWarp>
          </a:bodyPr>
          <a:lstStyle/>
          <a:p>
            <a:pPr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D6CAA1-BCAA-4CA4-A972-0E59F8F7F858}" type="slidenum">
              <a:rPr lang="en-US"/>
              <a:pPr/>
              <a:t>7</a:t>
            </a:fld>
            <a:endParaRPr lang="en-US"/>
          </a:p>
        </p:txBody>
      </p:sp>
      <p:sp>
        <p:nvSpPr>
          <p:cNvPr id="66562" name="Rectangle 2"/>
          <p:cNvSpPr>
            <a:spLocks noGrp="1" noRot="1" noChangeAspect="1" noChangeArrowheads="1"/>
          </p:cNvSpPr>
          <p:nvPr>
            <p:ph type="sldImg"/>
          </p:nvPr>
        </p:nvSpPr>
        <p:spPr bwMode="auto">
          <a:xfrm>
            <a:off x="-533400" y="777875"/>
            <a:ext cx="5092700" cy="3819525"/>
          </a:xfrm>
          <a:prstGeom prst="rect">
            <a:avLst/>
          </a:prstGeom>
          <a:noFill/>
          <a:ln w="12700" cap="flat">
            <a:solidFill>
              <a:schemeClr val="tx1"/>
            </a:solidFill>
            <a:miter lim="800000"/>
            <a:headEnd/>
            <a:tailEnd/>
          </a:ln>
        </p:spPr>
      </p:sp>
      <p:sp>
        <p:nvSpPr>
          <p:cNvPr id="66563" name="Rectangle 3"/>
          <p:cNvSpPr>
            <a:spLocks noGrp="1" noChangeArrowheads="1"/>
          </p:cNvSpPr>
          <p:nvPr>
            <p:ph type="body" idx="1"/>
          </p:nvPr>
        </p:nvSpPr>
        <p:spPr bwMode="auto">
          <a:xfrm>
            <a:off x="3492050" y="795211"/>
            <a:ext cx="3196114" cy="3867691"/>
          </a:xfrm>
          <a:prstGeom prst="rect">
            <a:avLst/>
          </a:prstGeom>
          <a:noFill/>
          <a:ln>
            <a:miter lim="800000"/>
            <a:headEnd/>
            <a:tailEnd/>
          </a:ln>
        </p:spPr>
        <p:txBody>
          <a:bodyPr lIns="99744" tIns="49873" rIns="99744" bIns="49873"/>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247EF2-2507-4512-A636-CFDE51D3B34C}" type="slidenum">
              <a:rPr lang="en-US"/>
              <a:pPr/>
              <a:t>9</a:t>
            </a:fld>
            <a:endParaRPr lang="en-US"/>
          </a:p>
        </p:txBody>
      </p:sp>
      <p:sp>
        <p:nvSpPr>
          <p:cNvPr id="9218" name="Rectangle 2"/>
          <p:cNvSpPr>
            <a:spLocks noGrp="1" noRot="1" noChangeAspect="1" noChangeArrowheads="1" noTextEdit="1"/>
          </p:cNvSpPr>
          <p:nvPr>
            <p:ph type="sldImg"/>
          </p:nvPr>
        </p:nvSpPr>
        <p:spPr bwMode="auto">
          <a:xfrm>
            <a:off x="142875" y="769938"/>
            <a:ext cx="6818313" cy="3835400"/>
          </a:xfrm>
          <a:prstGeom prst="rect">
            <a:avLst/>
          </a:prstGeom>
          <a:solidFill>
            <a:srgbClr val="FFFFFF"/>
          </a:solidFill>
          <a:ln>
            <a:solidFill>
              <a:srgbClr val="000000"/>
            </a:solidFill>
            <a:miter lim="800000"/>
            <a:headEnd/>
            <a:tailEnd/>
          </a:ln>
        </p:spPr>
      </p:sp>
      <p:sp>
        <p:nvSpPr>
          <p:cNvPr id="9219" name="Rectangle 3"/>
          <p:cNvSpPr>
            <a:spLocks noGrp="1" noChangeArrowheads="1"/>
          </p:cNvSpPr>
          <p:nvPr>
            <p:ph type="body" idx="1"/>
          </p:nvPr>
        </p:nvSpPr>
        <p:spPr bwMode="auto">
          <a:xfrm>
            <a:off x="946997" y="4860394"/>
            <a:ext cx="5208482" cy="4605226"/>
          </a:xfrm>
          <a:prstGeom prst="rect">
            <a:avLst/>
          </a:prstGeom>
          <a:solidFill>
            <a:srgbClr val="FFFFFF"/>
          </a:solidFill>
          <a:ln>
            <a:solidFill>
              <a:srgbClr val="000000"/>
            </a:solidFill>
            <a:miter lim="800000"/>
            <a:headEnd/>
            <a:tailEnd/>
          </a:ln>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F9FDC6-1415-4464-9746-A34361F25483}" type="slidenum">
              <a:rPr lang="en-US"/>
              <a:pPr/>
              <a:t>11</a:t>
            </a:fld>
            <a:endParaRPr lang="en-US"/>
          </a:p>
        </p:txBody>
      </p:sp>
      <p:sp>
        <p:nvSpPr>
          <p:cNvPr id="57346" name="Rectangle 2"/>
          <p:cNvSpPr>
            <a:spLocks noGrp="1" noRot="1" noChangeAspect="1" noChangeArrowheads="1" noTextEdit="1"/>
          </p:cNvSpPr>
          <p:nvPr>
            <p:ph type="sldImg"/>
          </p:nvPr>
        </p:nvSpPr>
        <p:spPr bwMode="auto">
          <a:xfrm>
            <a:off x="142875" y="769938"/>
            <a:ext cx="6816725" cy="3835400"/>
          </a:xfrm>
          <a:prstGeom prst="rect">
            <a:avLst/>
          </a:prstGeom>
          <a:solidFill>
            <a:srgbClr val="FFFFFF"/>
          </a:solidFill>
          <a:ln>
            <a:solidFill>
              <a:srgbClr val="000000"/>
            </a:solidFill>
            <a:miter lim="800000"/>
            <a:headEnd/>
            <a:tailEnd/>
          </a:ln>
        </p:spPr>
      </p:sp>
      <p:sp>
        <p:nvSpPr>
          <p:cNvPr id="57347" name="Rectangle 3"/>
          <p:cNvSpPr>
            <a:spLocks noGrp="1" noChangeArrowheads="1"/>
          </p:cNvSpPr>
          <p:nvPr>
            <p:ph type="body" idx="1"/>
          </p:nvPr>
        </p:nvSpPr>
        <p:spPr bwMode="auto">
          <a:xfrm>
            <a:off x="946997" y="4860394"/>
            <a:ext cx="5208482" cy="4605226"/>
          </a:xfrm>
          <a:prstGeom prst="rect">
            <a:avLst/>
          </a:prstGeom>
          <a:solidFill>
            <a:srgbClr val="FFFFFF"/>
          </a:solidFill>
          <a:ln>
            <a:solidFill>
              <a:srgbClr val="000000"/>
            </a:solidFill>
            <a:miter lim="800000"/>
            <a:headEnd/>
            <a:tailEnd/>
          </a:ln>
        </p:spPr>
        <p:txBody>
          <a:bodyPr/>
          <a:lstStyle/>
          <a:p>
            <a:r>
              <a:rPr lang="en-US"/>
              <a:t>DOST believes that Philippine industries can be further competitive in the current emerging trend of globalization through increase productivity and less waste generation if we can supplement the software side of cleaner production with the hardware, that is clean technology.</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2">
                    <a:lumMod val="50000"/>
                  </a:schemeClr>
                </a:solidFill>
              </a:defRPr>
            </a:lvl1pPr>
          </a:lstStyle>
          <a:p>
            <a:fld id="{F6E0E8E6-B6EB-498A-BC29-48D81AAAA5B6}" type="datetimeFigureOut">
              <a:rPr lang="en-US" dirty="0"/>
              <a:t>2/27/2020</a:t>
            </a:fld>
            <a:endParaRPr lang="en-US" dirty="0"/>
          </a:p>
        </p:txBody>
      </p:sp>
      <p:sp>
        <p:nvSpPr>
          <p:cNvPr id="5" name="Footer Placeholder 4"/>
          <p:cNvSpPr>
            <a:spLocks noGrp="1"/>
          </p:cNvSpPr>
          <p:nvPr>
            <p:ph type="ftr" sz="quarter" idx="11"/>
          </p:nvPr>
        </p:nvSpPr>
        <p:spPr>
          <a:xfrm rot="21420000">
            <a:off x="-9144" y="4882896"/>
            <a:ext cx="4050792" cy="1197864"/>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4A8B59-FD8C-464E-A2E0-D2DB42977C43}"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12D0685-9E9F-46AF-8733-3458A4A5B67E}"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9578A0-4252-4A4F-8A4C-4F80F1AD91FF}"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CDF071-3364-4AF2-8784-696D9E530376}"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2E0C83B-2A0D-4895-8D19-F0DA28872F64}" type="datetimeFigureOut">
              <a:rPr lang="en-US" dirty="0"/>
              <a:t>2/27/2020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32ACF0-C7E7-4CC8-840E-A2809FB4BDF6}" type="datetimeFigureOut">
              <a:rPr lang="en-US" dirty="0"/>
              <a:t>2/27/2020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dirty="0"/>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dirty="0"/>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016000" y="1600200"/>
            <a:ext cx="1067206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DA480A42-1B47-4A74-9A1D-F67E9D003F15}" type="datetimeFigureOut">
              <a:rPr lang="en-US" smtClean="0"/>
              <a:pPr/>
              <a:t>2/27/2020</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086525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8CF58B26-637B-49F2-AB0E-FAC68E90CFA4}" type="datetimeFigureOut">
              <a:rPr lang="en-US"/>
              <a:pPr>
                <a:defRPr/>
              </a:pPr>
              <a:t>2/27/2020</a:t>
            </a:fld>
            <a:endParaRPr lang="en-PH"/>
          </a:p>
        </p:txBody>
      </p:sp>
      <p:sp>
        <p:nvSpPr>
          <p:cNvPr id="5" name="Footer Placeholder 21"/>
          <p:cNvSpPr>
            <a:spLocks noGrp="1"/>
          </p:cNvSpPr>
          <p:nvPr>
            <p:ph type="ftr" sz="quarter" idx="11"/>
          </p:nvPr>
        </p:nvSpPr>
        <p:spPr/>
        <p:txBody>
          <a:bodyPr/>
          <a:lstStyle>
            <a:lvl1pPr>
              <a:defRPr/>
            </a:lvl1pPr>
          </a:lstStyle>
          <a:p>
            <a:pPr>
              <a:defRPr/>
            </a:pPr>
            <a:endParaRPr lang="en-PH"/>
          </a:p>
        </p:txBody>
      </p:sp>
      <p:sp>
        <p:nvSpPr>
          <p:cNvPr id="6" name="Slide Number Placeholder 17"/>
          <p:cNvSpPr>
            <a:spLocks noGrp="1"/>
          </p:cNvSpPr>
          <p:nvPr>
            <p:ph type="sldNum" sz="quarter" idx="12"/>
          </p:nvPr>
        </p:nvSpPr>
        <p:spPr/>
        <p:txBody>
          <a:bodyPr/>
          <a:lstStyle>
            <a:lvl1pPr>
              <a:defRPr/>
            </a:lvl1pPr>
          </a:lstStyle>
          <a:p>
            <a:pPr>
              <a:defRPr/>
            </a:pPr>
            <a:fld id="{E239F4FD-FBA8-41F4-A4A4-4E202F020250}" type="slidenum">
              <a:rPr lang="en-PH"/>
              <a:pPr>
                <a:defRPr/>
              </a:pPr>
              <a:t>‹#›</a:t>
            </a:fld>
            <a:endParaRPr lang="en-PH"/>
          </a:p>
        </p:txBody>
      </p:sp>
      <p:pic>
        <p:nvPicPr>
          <p:cNvPr id="9" name="Picture 12" descr="itdilogo"/>
          <p:cNvPicPr>
            <a:picLocks noChangeAspect="1" noChangeArrowheads="1" noCrop="1"/>
          </p:cNvPicPr>
          <p:nvPr/>
        </p:nvPicPr>
        <p:blipFill>
          <a:blip r:embed="rId2" cstate="print"/>
          <a:srcRect/>
          <a:stretch>
            <a:fillRect/>
          </a:stretch>
        </p:blipFill>
        <p:spPr bwMode="auto">
          <a:xfrm>
            <a:off x="10668000" y="152400"/>
            <a:ext cx="1422400" cy="1066800"/>
          </a:xfrm>
          <a:prstGeom prst="rect">
            <a:avLst/>
          </a:prstGeom>
          <a:noFill/>
          <a:ln w="9525">
            <a:noFill/>
            <a:miter lim="800000"/>
            <a:headEnd/>
            <a:tailEnd/>
          </a:ln>
        </p:spPr>
      </p:pic>
    </p:spTree>
    <p:extLst>
      <p:ext uri="{BB962C8B-B14F-4D97-AF65-F5344CB8AC3E}">
        <p14:creationId xmlns:p14="http://schemas.microsoft.com/office/powerpoint/2010/main" val="3871608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dirty="0"/>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61FA70-4DD2-495B-8E97-D93FC4462C7C}"/>
              </a:ext>
            </a:extLst>
          </p:cNvPr>
          <p:cNvSpPr>
            <a:spLocks noGrp="1"/>
          </p:cNvSpPr>
          <p:nvPr>
            <p:ph/>
          </p:nvPr>
        </p:nvSpPr>
        <p:spPr>
          <a:xfrm>
            <a:off x="755651" y="152400"/>
            <a:ext cx="10678583"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3" name="Date Placeholder 2">
            <a:extLst>
              <a:ext uri="{FF2B5EF4-FFF2-40B4-BE49-F238E27FC236}">
                <a16:creationId xmlns:a16="http://schemas.microsoft.com/office/drawing/2014/main" id="{426BE114-893D-4B47-881D-873869587BB2}"/>
              </a:ext>
            </a:extLst>
          </p:cNvPr>
          <p:cNvSpPr>
            <a:spLocks noGrp="1"/>
          </p:cNvSpPr>
          <p:nvPr>
            <p:ph type="dt" sz="half" idx="10"/>
          </p:nvPr>
        </p:nvSpPr>
        <p:spPr>
          <a:xfrm>
            <a:off x="812800" y="6245225"/>
            <a:ext cx="26416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13F0B357-D1E2-40AE-87DA-BA4FE937B86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DE6D0E4-01D4-4BA9-862D-13C8ED108B93}"/>
              </a:ext>
            </a:extLst>
          </p:cNvPr>
          <p:cNvSpPr>
            <a:spLocks noGrp="1"/>
          </p:cNvSpPr>
          <p:nvPr>
            <p:ph type="sldNum" sz="quarter" idx="12"/>
          </p:nvPr>
        </p:nvSpPr>
        <p:spPr>
          <a:xfrm>
            <a:off x="8737600" y="6245225"/>
            <a:ext cx="2641600" cy="476250"/>
          </a:xfrm>
        </p:spPr>
        <p:txBody>
          <a:bodyPr/>
          <a:lstStyle>
            <a:lvl1pPr>
              <a:defRPr/>
            </a:lvl1pPr>
          </a:lstStyle>
          <a:p>
            <a:fld id="{EA12E21A-AA01-4969-94DA-334822FA86AC}" type="slidenum">
              <a:rPr lang="en-US" altLang="en-US"/>
              <a:pPr/>
              <a:t>‹#›</a:t>
            </a:fld>
            <a:endParaRPr lang="en-US" altLang="en-US"/>
          </a:p>
        </p:txBody>
      </p:sp>
    </p:spTree>
    <p:extLst>
      <p:ext uri="{BB962C8B-B14F-4D97-AF65-F5344CB8AC3E}">
        <p14:creationId xmlns:p14="http://schemas.microsoft.com/office/powerpoint/2010/main" val="35485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397E-FD2D-4D0A-B33C-2E5AEFAED143}" type="datetimeFigureOut">
              <a:rPr lang="en-US" dirty="0"/>
              <a:t>2/27/2020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dirty="0"/>
              <a:t>2/27/2020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dirty="0"/>
              <a:t>2/27/2020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dirty="0"/>
              <a:t>2/27/2020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95F70E-5DFF-42EC-93B3-07D70D7ED1BD}"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4520B5-A0C9-4D15-A71B-70A075D52D64}" type="datetimeFigureOut">
              <a:rPr lang="en-US" dirty="0"/>
              <a:t>2/27/2020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2"/>
                </a:gs>
                <a:gs pos="100000">
                  <a:schemeClr val="accent2">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2">
                    <a:lumMod val="50000"/>
                  </a:schemeClr>
                </a:solidFill>
              </a:defRPr>
            </a:lvl1pPr>
          </a:lstStyle>
          <a:p>
            <a:fld id="{61EAF71F-1A43-41B7-B605-0710A83174B7}" type="datetimeFigureOut">
              <a:rPr lang="en-US" dirty="0"/>
              <a:t>2/27/2020</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2">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70" r:id="rId18"/>
    <p:sldLayoutId id="2147483673" r:id="rId19"/>
    <p:sldLayoutId id="2147483676" r:id="rId20"/>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oleObject" Target="../embeddings/oleObject8.bin"/><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38.png"/><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oleObject" Target="../embeddings/oleObject6.bin"/><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9.xml"/><Relationship Id="rId7" Type="http://schemas.openxmlformats.org/officeDocument/2006/relationships/image" Target="../media/image45.jpeg"/><Relationship Id="rId2" Type="http://schemas.openxmlformats.org/officeDocument/2006/relationships/slideLayout" Target="../slideLayouts/slideLayout19.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43.wmf"/><Relationship Id="rId4" Type="http://schemas.openxmlformats.org/officeDocument/2006/relationships/oleObject" Target="../embeddings/oleObject9.bin"/><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hyperlink" Target="guidelines_wastewater.pdf" TargetMode="External"/><Relationship Id="rId2" Type="http://schemas.openxmlformats.org/officeDocument/2006/relationships/hyperlink" Target="dao05-10-cwa-irr.pdf" TargetMode="External"/><Relationship Id="rId1" Type="http://schemas.openxmlformats.org/officeDocument/2006/relationships/slideLayout" Target="../slideLayouts/slideLayout4.xml"/><Relationship Id="rId5" Type="http://schemas.openxmlformats.org/officeDocument/2006/relationships/hyperlink" Target="DAO%2094%20-%2026A%20-%20Drinking%20Water%20Standards.doc" TargetMode="External"/><Relationship Id="rId4" Type="http://schemas.openxmlformats.org/officeDocument/2006/relationships/hyperlink" Target="dao-2009-11_955.pdf"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hyperlink" Target="https://sustainabledevelopment.un.org/sdgs" TargetMode="External"/><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3.gif"/><Relationship Id="rId7"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 Id="rId9" Type="http://schemas.openxmlformats.org/officeDocument/2006/relationships/image" Target="../media/image29.gif"/></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aterfootprint.org/en/water-footprint/what-is-water-footprint/" TargetMode="Externa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5.png"/><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5DE6C-1C9D-42DE-B345-D427631C90D5}"/>
              </a:ext>
            </a:extLst>
          </p:cNvPr>
          <p:cNvSpPr>
            <a:spLocks noGrp="1"/>
          </p:cNvSpPr>
          <p:nvPr>
            <p:ph type="ctrTitle"/>
          </p:nvPr>
        </p:nvSpPr>
        <p:spPr>
          <a:xfrm rot="21420000">
            <a:off x="891201" y="281656"/>
            <a:ext cx="9755187" cy="2766528"/>
          </a:xfrm>
        </p:spPr>
        <p:txBody>
          <a:bodyPr>
            <a:noAutofit/>
          </a:bodyPr>
          <a:lstStyle/>
          <a:p>
            <a:r>
              <a:rPr lang="en-GB" sz="5400" cap="none" dirty="0"/>
              <a:t>DOST-ITDI Activities on</a:t>
            </a:r>
            <a:br>
              <a:rPr lang="en-GB" sz="5400" cap="none" dirty="0"/>
            </a:br>
            <a:r>
              <a:rPr lang="en-GB" sz="5400" cap="none" dirty="0"/>
              <a:t>Clean Water, Sanitation and Sewerage</a:t>
            </a:r>
            <a:endParaRPr lang="en-PH" sz="5400" cap="none" dirty="0"/>
          </a:p>
        </p:txBody>
      </p:sp>
      <p:sp>
        <p:nvSpPr>
          <p:cNvPr id="3" name="Subtitle 2">
            <a:extLst>
              <a:ext uri="{FF2B5EF4-FFF2-40B4-BE49-F238E27FC236}">
                <a16:creationId xmlns:a16="http://schemas.microsoft.com/office/drawing/2014/main" id="{8DC13B61-9D69-43E1-9810-C34615FA7DC3}"/>
              </a:ext>
            </a:extLst>
          </p:cNvPr>
          <p:cNvSpPr>
            <a:spLocks noGrp="1"/>
          </p:cNvSpPr>
          <p:nvPr>
            <p:ph type="subTitle" idx="1"/>
          </p:nvPr>
        </p:nvSpPr>
        <p:spPr>
          <a:xfrm rot="21420000">
            <a:off x="1009804" y="3123509"/>
            <a:ext cx="9755187" cy="1572295"/>
          </a:xfrm>
        </p:spPr>
        <p:txBody>
          <a:bodyPr/>
          <a:lstStyle/>
          <a:p>
            <a:pPr>
              <a:lnSpc>
                <a:spcPct val="100000"/>
              </a:lnSpc>
              <a:spcBef>
                <a:spcPts val="0"/>
              </a:spcBef>
            </a:pPr>
            <a:r>
              <a:rPr lang="en-GB" sz="2000" cap="none" dirty="0"/>
              <a:t>1</a:t>
            </a:r>
            <a:r>
              <a:rPr lang="en-GB" sz="2000" cap="none" baseline="30000" dirty="0"/>
              <a:t>st</a:t>
            </a:r>
            <a:r>
              <a:rPr lang="en-GB" sz="2000" cap="none" dirty="0"/>
              <a:t> Negros Water Summit</a:t>
            </a:r>
          </a:p>
          <a:p>
            <a:pPr>
              <a:lnSpc>
                <a:spcPct val="100000"/>
              </a:lnSpc>
              <a:spcBef>
                <a:spcPts val="0"/>
              </a:spcBef>
            </a:pPr>
            <a:r>
              <a:rPr lang="en-GB" sz="2000" cap="none" dirty="0"/>
              <a:t>Negros First Hostel</a:t>
            </a:r>
          </a:p>
          <a:p>
            <a:pPr>
              <a:lnSpc>
                <a:spcPct val="100000"/>
              </a:lnSpc>
              <a:spcBef>
                <a:spcPts val="0"/>
              </a:spcBef>
            </a:pPr>
            <a:r>
              <a:rPr lang="en-GB" sz="2000" cap="none" dirty="0"/>
              <a:t>Bacolod City, Negros Occidental</a:t>
            </a:r>
          </a:p>
          <a:p>
            <a:pPr>
              <a:lnSpc>
                <a:spcPct val="100000"/>
              </a:lnSpc>
              <a:spcBef>
                <a:spcPts val="0"/>
              </a:spcBef>
            </a:pPr>
            <a:r>
              <a:rPr lang="en-GB" sz="2000" cap="none" dirty="0"/>
              <a:t>February 27-28, 2020</a:t>
            </a:r>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endParaRPr lang="en-GB" sz="2000" cap="none" dirty="0"/>
          </a:p>
          <a:p>
            <a:pPr>
              <a:lnSpc>
                <a:spcPct val="100000"/>
              </a:lnSpc>
              <a:spcBef>
                <a:spcPts val="0"/>
              </a:spcBef>
            </a:pPr>
            <a:r>
              <a:rPr lang="en-GB" sz="2000" cap="none" dirty="0"/>
              <a:t>February 19-22, 2020</a:t>
            </a:r>
            <a:endParaRPr lang="en-PH" sz="2000" cap="none" dirty="0"/>
          </a:p>
        </p:txBody>
      </p:sp>
      <p:sp>
        <p:nvSpPr>
          <p:cNvPr id="4" name="TextBox 3">
            <a:extLst>
              <a:ext uri="{FF2B5EF4-FFF2-40B4-BE49-F238E27FC236}">
                <a16:creationId xmlns:a16="http://schemas.microsoft.com/office/drawing/2014/main" id="{1DEA8F2D-6001-4C66-94A3-234B18A33DAC}"/>
              </a:ext>
            </a:extLst>
          </p:cNvPr>
          <p:cNvSpPr txBox="1"/>
          <p:nvPr/>
        </p:nvSpPr>
        <p:spPr>
          <a:xfrm>
            <a:off x="8171790" y="4749084"/>
            <a:ext cx="3035254" cy="923330"/>
          </a:xfrm>
          <a:prstGeom prst="rect">
            <a:avLst/>
          </a:prstGeom>
          <a:noFill/>
        </p:spPr>
        <p:txBody>
          <a:bodyPr wrap="none" rtlCol="0">
            <a:spAutoFit/>
          </a:bodyPr>
          <a:lstStyle/>
          <a:p>
            <a:r>
              <a:rPr lang="en-GB" spc="60" dirty="0">
                <a:solidFill>
                  <a:schemeClr val="bg1"/>
                </a:solidFill>
              </a:rPr>
              <a:t>Reynaldo L. Esguerra</a:t>
            </a:r>
          </a:p>
          <a:p>
            <a:r>
              <a:rPr lang="en-GB" spc="60" dirty="0">
                <a:solidFill>
                  <a:schemeClr val="bg1"/>
                </a:solidFill>
              </a:rPr>
              <a:t>Chief SRS, DOST-ITDI</a:t>
            </a:r>
          </a:p>
          <a:p>
            <a:r>
              <a:rPr lang="en-GB" spc="60" dirty="0">
                <a:solidFill>
                  <a:schemeClr val="bg1"/>
                </a:solidFill>
              </a:rPr>
              <a:t>rlesguerra@itdi.dost.gov.ph</a:t>
            </a:r>
          </a:p>
        </p:txBody>
      </p:sp>
    </p:spTree>
    <p:extLst>
      <p:ext uri="{BB962C8B-B14F-4D97-AF65-F5344CB8AC3E}">
        <p14:creationId xmlns:p14="http://schemas.microsoft.com/office/powerpoint/2010/main" val="708833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82600" y="17298"/>
            <a:ext cx="10706099" cy="1143000"/>
          </a:xfrm>
        </p:spPr>
        <p:txBody>
          <a:bodyPr>
            <a:normAutofit/>
          </a:bodyPr>
          <a:lstStyle/>
          <a:p>
            <a:r>
              <a:rPr lang="en-US" cap="none" dirty="0"/>
              <a:t>Improved Operating Practices</a:t>
            </a:r>
          </a:p>
        </p:txBody>
      </p:sp>
      <p:graphicFrame>
        <p:nvGraphicFramePr>
          <p:cNvPr id="10243" name="Object 3"/>
          <p:cNvGraphicFramePr>
            <a:graphicFrameLocks noChangeAspect="1"/>
          </p:cNvGraphicFramePr>
          <p:nvPr>
            <p:extLst>
              <p:ext uri="{D42A27DB-BD31-4B8C-83A1-F6EECF244321}">
                <p14:modId xmlns:p14="http://schemas.microsoft.com/office/powerpoint/2010/main" val="1211196657"/>
              </p:ext>
            </p:extLst>
          </p:nvPr>
        </p:nvGraphicFramePr>
        <p:xfrm>
          <a:off x="1524001" y="990601"/>
          <a:ext cx="2450141" cy="2240444"/>
        </p:xfrm>
        <a:graphic>
          <a:graphicData uri="http://schemas.openxmlformats.org/presentationml/2006/ole">
            <mc:AlternateContent xmlns:mc="http://schemas.openxmlformats.org/markup-compatibility/2006">
              <mc:Choice xmlns:v="urn:schemas-microsoft-com:vml" Requires="v">
                <p:oleObj spid="_x0000_s2092" r:id="rId3" imgW="5276190" imgH="4229690" progId="">
                  <p:embed/>
                </p:oleObj>
              </mc:Choice>
              <mc:Fallback>
                <p:oleObj r:id="rId3" imgW="5276190" imgH="4229690" progId="">
                  <p:embed/>
                  <p:pic>
                    <p:nvPicPr>
                      <p:cNvPr id="1024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990601"/>
                        <a:ext cx="2450141" cy="2240444"/>
                      </a:xfrm>
                      <a:prstGeom prst="rect">
                        <a:avLst/>
                      </a:prstGeom>
                      <a:noFill/>
                    </p:spPr>
                  </p:pic>
                </p:oleObj>
              </mc:Fallback>
            </mc:AlternateContent>
          </a:graphicData>
        </a:graphic>
      </p:graphicFrame>
      <p:grpSp>
        <p:nvGrpSpPr>
          <p:cNvPr id="2" name="Group 4"/>
          <p:cNvGrpSpPr>
            <a:grpSpLocks/>
          </p:cNvGrpSpPr>
          <p:nvPr/>
        </p:nvGrpSpPr>
        <p:grpSpPr bwMode="auto">
          <a:xfrm>
            <a:off x="4152900" y="1066800"/>
            <a:ext cx="2387600" cy="2057399"/>
            <a:chOff x="3120" y="1392"/>
            <a:chExt cx="2544" cy="2024"/>
          </a:xfrm>
        </p:grpSpPr>
        <p:graphicFrame>
          <p:nvGraphicFramePr>
            <p:cNvPr id="10245" name="Object 5"/>
            <p:cNvGraphicFramePr>
              <a:graphicFrameLocks noChangeAspect="1"/>
            </p:cNvGraphicFramePr>
            <p:nvPr/>
          </p:nvGraphicFramePr>
          <p:xfrm>
            <a:off x="3120" y="1392"/>
            <a:ext cx="1248" cy="982"/>
          </p:xfrm>
          <a:graphic>
            <a:graphicData uri="http://schemas.openxmlformats.org/presentationml/2006/ole">
              <mc:AlternateContent xmlns:mc="http://schemas.openxmlformats.org/markup-compatibility/2006">
                <mc:Choice xmlns:v="urn:schemas-microsoft-com:vml" Requires="v">
                  <p:oleObj spid="_x0000_s2093" r:id="rId5" imgW="4361905" imgH="2943636" progId="">
                    <p:embed/>
                  </p:oleObj>
                </mc:Choice>
                <mc:Fallback>
                  <p:oleObj r:id="rId5" imgW="4361905" imgH="2943636" progId="">
                    <p:embed/>
                    <p:pic>
                      <p:nvPicPr>
                        <p:cNvPr id="10245"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0" y="1392"/>
                          <a:ext cx="1248" cy="9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6" name="Object 6"/>
            <p:cNvGraphicFramePr>
              <a:graphicFrameLocks noChangeAspect="1"/>
            </p:cNvGraphicFramePr>
            <p:nvPr/>
          </p:nvGraphicFramePr>
          <p:xfrm>
            <a:off x="4464" y="1392"/>
            <a:ext cx="1200" cy="989"/>
          </p:xfrm>
          <a:graphic>
            <a:graphicData uri="http://schemas.openxmlformats.org/presentationml/2006/ole">
              <mc:AlternateContent xmlns:mc="http://schemas.openxmlformats.org/markup-compatibility/2006">
                <mc:Choice xmlns:v="urn:schemas-microsoft-com:vml" Requires="v">
                  <p:oleObj spid="_x0000_s2094" r:id="rId7" imgW="4420217" imgH="2952381" progId="">
                    <p:embed/>
                  </p:oleObj>
                </mc:Choice>
                <mc:Fallback>
                  <p:oleObj r:id="rId7" imgW="4420217" imgH="2952381" progId="">
                    <p:embed/>
                    <p:pic>
                      <p:nvPicPr>
                        <p:cNvPr id="10246"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4" y="1392"/>
                          <a:ext cx="1200" cy="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47" name="Object 7"/>
            <p:cNvGraphicFramePr>
              <a:graphicFrameLocks noChangeAspect="1"/>
            </p:cNvGraphicFramePr>
            <p:nvPr/>
          </p:nvGraphicFramePr>
          <p:xfrm>
            <a:off x="3552" y="2448"/>
            <a:ext cx="1344" cy="968"/>
          </p:xfrm>
          <a:graphic>
            <a:graphicData uri="http://schemas.openxmlformats.org/presentationml/2006/ole">
              <mc:AlternateContent xmlns:mc="http://schemas.openxmlformats.org/markup-compatibility/2006">
                <mc:Choice xmlns:v="urn:schemas-microsoft-com:vml" Requires="v">
                  <p:oleObj spid="_x0000_s2095" r:id="rId9" imgW="990738" imgH="466543" progId="">
                    <p:embed/>
                  </p:oleObj>
                </mc:Choice>
                <mc:Fallback>
                  <p:oleObj r:id="rId9" imgW="990738" imgH="466543" progId="">
                    <p:embed/>
                    <p:pic>
                      <p:nvPicPr>
                        <p:cNvPr id="10247"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2" y="2448"/>
                          <a:ext cx="1344" cy="9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248" name="Text Box 8"/>
          <p:cNvSpPr txBox="1">
            <a:spLocks noChangeArrowheads="1"/>
          </p:cNvSpPr>
          <p:nvPr/>
        </p:nvSpPr>
        <p:spPr bwMode="auto">
          <a:xfrm>
            <a:off x="7124700" y="1143000"/>
            <a:ext cx="4038600" cy="1569660"/>
          </a:xfrm>
          <a:prstGeom prst="rect">
            <a:avLst/>
          </a:prstGeom>
          <a:solidFill>
            <a:srgbClr val="92D050"/>
          </a:solidFill>
          <a:ln w="9525">
            <a:noFill/>
            <a:miter lim="800000"/>
            <a:headEnd/>
            <a:tailEnd/>
          </a:ln>
          <a:effectLst/>
        </p:spPr>
        <p:txBody>
          <a:bodyPr wrap="square">
            <a:spAutoFit/>
          </a:bodyPr>
          <a:lstStyle/>
          <a:p>
            <a:pPr marL="234950" indent="-234950" eaLnBrk="0" hangingPunct="0">
              <a:buFontTx/>
              <a:buChar char="•"/>
            </a:pPr>
            <a:r>
              <a:rPr lang="en-US" sz="2400" dirty="0"/>
              <a:t>864 m</a:t>
            </a:r>
            <a:r>
              <a:rPr lang="en-US" sz="2400" baseline="30000" dirty="0"/>
              <a:t>3</a:t>
            </a:r>
            <a:r>
              <a:rPr lang="en-US" sz="2400" dirty="0"/>
              <a:t>/year water savings</a:t>
            </a:r>
          </a:p>
          <a:p>
            <a:pPr marL="234950" indent="-234950" eaLnBrk="0" hangingPunct="0">
              <a:buFontTx/>
              <a:buChar char="•"/>
            </a:pPr>
            <a:r>
              <a:rPr lang="en-US" sz="2400" dirty="0"/>
              <a:t>115 m</a:t>
            </a:r>
            <a:r>
              <a:rPr lang="en-US" sz="2400" baseline="30000" dirty="0"/>
              <a:t>3</a:t>
            </a:r>
            <a:r>
              <a:rPr lang="en-US" sz="2400" dirty="0"/>
              <a:t>/yr water savings</a:t>
            </a:r>
          </a:p>
          <a:p>
            <a:pPr marL="234950" indent="-234950" eaLnBrk="0" hangingPunct="0">
              <a:buFontTx/>
              <a:buChar char="•"/>
            </a:pPr>
            <a:r>
              <a:rPr lang="en-US" sz="2400" dirty="0"/>
              <a:t>6 kg treatment chemical reduction</a:t>
            </a:r>
          </a:p>
        </p:txBody>
      </p:sp>
      <p:grpSp>
        <p:nvGrpSpPr>
          <p:cNvPr id="11" name="Group 3"/>
          <p:cNvGrpSpPr>
            <a:grpSpLocks/>
          </p:cNvGrpSpPr>
          <p:nvPr/>
        </p:nvGrpSpPr>
        <p:grpSpPr bwMode="auto">
          <a:xfrm>
            <a:off x="1676400" y="3352800"/>
            <a:ext cx="2286000" cy="1143000"/>
            <a:chOff x="192" y="672"/>
            <a:chExt cx="1680" cy="1200"/>
          </a:xfrm>
        </p:grpSpPr>
        <p:sp>
          <p:nvSpPr>
            <p:cNvPr id="12" name="WordArt 4"/>
            <p:cNvSpPr>
              <a:spLocks noChangeArrowheads="1" noChangeShapeType="1" noTextEdit="1"/>
            </p:cNvSpPr>
            <p:nvPr/>
          </p:nvSpPr>
          <p:spPr bwMode="auto">
            <a:xfrm>
              <a:off x="192" y="672"/>
              <a:ext cx="1680" cy="336"/>
            </a:xfrm>
            <a:prstGeom prst="rect">
              <a:avLst/>
            </a:prstGeom>
          </p:spPr>
          <p:txBody>
            <a:bodyPr wrap="none" fromWordArt="1">
              <a:prstTxWarp prst="textPlain">
                <a:avLst>
                  <a:gd name="adj" fmla="val 50000"/>
                </a:avLst>
              </a:prstTxWarp>
            </a:bodyPr>
            <a:lstStyle/>
            <a:p>
              <a:pPr algn="ctr"/>
              <a:r>
                <a:rPr lang="en-PH" sz="3600" kern="10" dirty="0">
                  <a:ln w="9525" cap="sq">
                    <a:solidFill>
                      <a:srgbClr val="000000"/>
                    </a:solidFill>
                    <a:round/>
                    <a:headEnd type="none" w="sm" len="sm"/>
                    <a:tailEnd type="none" w="sm" len="sm"/>
                  </a:ln>
                  <a:solidFill>
                    <a:srgbClr val="000080"/>
                  </a:solidFill>
                  <a:latin typeface="Arial Black"/>
                </a:rPr>
                <a:t>Solid Wastes</a:t>
              </a:r>
            </a:p>
          </p:txBody>
        </p:sp>
        <p:sp>
          <p:nvSpPr>
            <p:cNvPr id="13" name="WordArt 5"/>
            <p:cNvSpPr>
              <a:spLocks noChangeArrowheads="1" noChangeShapeType="1" noTextEdit="1"/>
            </p:cNvSpPr>
            <p:nvPr/>
          </p:nvSpPr>
          <p:spPr bwMode="auto">
            <a:xfrm>
              <a:off x="288" y="1536"/>
              <a:ext cx="1440" cy="336"/>
            </a:xfrm>
            <a:prstGeom prst="rect">
              <a:avLst/>
            </a:prstGeom>
          </p:spPr>
          <p:txBody>
            <a:bodyPr wrap="none" fromWordArt="1">
              <a:prstTxWarp prst="textPlain">
                <a:avLst>
                  <a:gd name="adj" fmla="val 50000"/>
                </a:avLst>
              </a:prstTxWarp>
            </a:bodyPr>
            <a:lstStyle/>
            <a:p>
              <a:pPr algn="ctr"/>
              <a:r>
                <a:rPr lang="en-PH" sz="3600" kern="10" dirty="0">
                  <a:ln w="9525" cap="sq">
                    <a:solidFill>
                      <a:srgbClr val="000000"/>
                    </a:solidFill>
                    <a:round/>
                    <a:headEnd type="none" w="sm" len="sm"/>
                    <a:tailEnd type="none" w="sm" len="sm"/>
                  </a:ln>
                  <a:solidFill>
                    <a:srgbClr val="000080"/>
                  </a:solidFill>
                  <a:latin typeface="Arial Black"/>
                </a:rPr>
                <a:t>Go to Drain!</a:t>
              </a:r>
            </a:p>
          </p:txBody>
        </p:sp>
        <p:sp>
          <p:nvSpPr>
            <p:cNvPr id="14" name="WordArt 6"/>
            <p:cNvSpPr>
              <a:spLocks noChangeArrowheads="1" noChangeShapeType="1" noTextEdit="1"/>
            </p:cNvSpPr>
            <p:nvPr/>
          </p:nvSpPr>
          <p:spPr bwMode="auto">
            <a:xfrm>
              <a:off x="192" y="1104"/>
              <a:ext cx="1632" cy="408"/>
            </a:xfrm>
            <a:prstGeom prst="rect">
              <a:avLst/>
            </a:prstGeom>
          </p:spPr>
          <p:txBody>
            <a:bodyPr wrap="none" fromWordArt="1">
              <a:prstTxWarp prst="textPlain">
                <a:avLst>
                  <a:gd name="adj" fmla="val 50000"/>
                </a:avLst>
              </a:prstTxWarp>
            </a:bodyPr>
            <a:lstStyle/>
            <a:p>
              <a:pPr algn="ctr"/>
              <a:r>
                <a:rPr lang="en-PH" sz="3600" kern="10" dirty="0">
                  <a:ln w="9525" cap="sq">
                    <a:solidFill>
                      <a:srgbClr val="000000"/>
                    </a:solidFill>
                    <a:round/>
                    <a:headEnd type="none" w="sm" len="sm"/>
                    <a:tailEnd type="none" w="sm" len="sm"/>
                  </a:ln>
                  <a:solidFill>
                    <a:srgbClr val="000080"/>
                  </a:solidFill>
                  <a:latin typeface="Arial Black"/>
                </a:rPr>
                <a:t>During Washing</a:t>
              </a:r>
            </a:p>
          </p:txBody>
        </p:sp>
      </p:grpSp>
      <p:graphicFrame>
        <p:nvGraphicFramePr>
          <p:cNvPr id="15" name="Object 7"/>
          <p:cNvGraphicFramePr>
            <a:graphicFrameLocks noChangeAspect="1"/>
          </p:cNvGraphicFramePr>
          <p:nvPr/>
        </p:nvGraphicFramePr>
        <p:xfrm>
          <a:off x="4038600" y="3200401"/>
          <a:ext cx="2590800" cy="2123017"/>
        </p:xfrm>
        <a:graphic>
          <a:graphicData uri="http://schemas.openxmlformats.org/presentationml/2006/ole">
            <mc:AlternateContent xmlns:mc="http://schemas.openxmlformats.org/markup-compatibility/2006">
              <mc:Choice xmlns:v="urn:schemas-microsoft-com:vml" Requires="v">
                <p:oleObj spid="_x0000_s2096" r:id="rId11" imgW="5514286" imgH="4161905" progId="">
                  <p:embed/>
                </p:oleObj>
              </mc:Choice>
              <mc:Fallback>
                <p:oleObj r:id="rId11" imgW="5514286" imgH="4161905" progId="">
                  <p:embed/>
                  <p:pic>
                    <p:nvPicPr>
                      <p:cNvPr id="15"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38600" y="3200401"/>
                        <a:ext cx="2590800" cy="21230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 Box 3"/>
          <p:cNvSpPr txBox="1">
            <a:spLocks noChangeArrowheads="1"/>
          </p:cNvSpPr>
          <p:nvPr/>
        </p:nvSpPr>
        <p:spPr bwMode="auto">
          <a:xfrm>
            <a:off x="1262743" y="4956507"/>
            <a:ext cx="3048000" cy="1569660"/>
          </a:xfrm>
          <a:prstGeom prst="rect">
            <a:avLst/>
          </a:prstGeom>
          <a:solidFill>
            <a:srgbClr val="FF0000"/>
          </a:solidFill>
          <a:ln w="12700" cap="sq">
            <a:solidFill>
              <a:schemeClr val="tx1"/>
            </a:solidFill>
            <a:miter lim="800000"/>
            <a:headEnd type="none" w="sm" len="sm"/>
            <a:tailEnd type="none" w="sm" len="sm"/>
          </a:ln>
          <a:effectLst/>
        </p:spPr>
        <p:txBody>
          <a:bodyPr>
            <a:spAutoFit/>
          </a:bodyPr>
          <a:lstStyle/>
          <a:p>
            <a:pPr algn="ctr">
              <a:spcBef>
                <a:spcPct val="50000"/>
              </a:spcBef>
            </a:pPr>
            <a:r>
              <a:rPr lang="en-US" sz="2400" kern="10" dirty="0">
                <a:ln w="9525" cap="sq">
                  <a:solidFill>
                    <a:srgbClr val="000000"/>
                  </a:solidFill>
                  <a:round/>
                  <a:headEnd type="none" w="sm" len="sm"/>
                  <a:tailEnd type="none" w="sm" len="sm"/>
                </a:ln>
                <a:solidFill>
                  <a:schemeClr val="bg1"/>
                </a:solidFill>
                <a:latin typeface="Arial Black"/>
              </a:rPr>
              <a:t>No standard amount of water used in Pasteurization</a:t>
            </a:r>
          </a:p>
        </p:txBody>
      </p:sp>
      <p:graphicFrame>
        <p:nvGraphicFramePr>
          <p:cNvPr id="17" name="Object 6"/>
          <p:cNvGraphicFramePr>
            <a:graphicFrameLocks noChangeAspect="1"/>
          </p:cNvGraphicFramePr>
          <p:nvPr/>
        </p:nvGraphicFramePr>
        <p:xfrm>
          <a:off x="4495801" y="5181600"/>
          <a:ext cx="1977685" cy="1676400"/>
        </p:xfrm>
        <a:graphic>
          <a:graphicData uri="http://schemas.openxmlformats.org/presentationml/2006/ole">
            <mc:AlternateContent xmlns:mc="http://schemas.openxmlformats.org/markup-compatibility/2006">
              <mc:Choice xmlns:v="urn:schemas-microsoft-com:vml" Requires="v">
                <p:oleObj spid="_x0000_s2097" r:id="rId13" imgW="4563112" imgH="5361905" progId="">
                  <p:embed/>
                </p:oleObj>
              </mc:Choice>
              <mc:Fallback>
                <p:oleObj r:id="rId13" imgW="4563112" imgH="5361905" progId="">
                  <p:embed/>
                  <p:pic>
                    <p:nvPicPr>
                      <p:cNvPr id="17"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5801" y="5181600"/>
                        <a:ext cx="1977685"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049586923"/>
              </p:ext>
            </p:extLst>
          </p:nvPr>
        </p:nvGraphicFramePr>
        <p:xfrm>
          <a:off x="6901542" y="3860378"/>
          <a:ext cx="4604658" cy="1676400"/>
        </p:xfrm>
        <a:graphic>
          <a:graphicData uri="http://schemas.openxmlformats.org/drawingml/2006/table">
            <a:tbl>
              <a:tblPr firstRow="1" bandRow="1">
                <a:tableStyleId>{5C22544A-7EE6-4342-B048-85BDC9FD1C3A}</a:tableStyleId>
              </a:tblPr>
              <a:tblGrid>
                <a:gridCol w="1896036">
                  <a:extLst>
                    <a:ext uri="{9D8B030D-6E8A-4147-A177-3AD203B41FA5}">
                      <a16:colId xmlns:a16="http://schemas.microsoft.com/office/drawing/2014/main" val="20000"/>
                    </a:ext>
                  </a:extLst>
                </a:gridCol>
                <a:gridCol w="1444599">
                  <a:extLst>
                    <a:ext uri="{9D8B030D-6E8A-4147-A177-3AD203B41FA5}">
                      <a16:colId xmlns:a16="http://schemas.microsoft.com/office/drawing/2014/main" val="20001"/>
                    </a:ext>
                  </a:extLst>
                </a:gridCol>
                <a:gridCol w="1264023">
                  <a:extLst>
                    <a:ext uri="{9D8B030D-6E8A-4147-A177-3AD203B41FA5}">
                      <a16:colId xmlns:a16="http://schemas.microsoft.com/office/drawing/2014/main" val="20002"/>
                    </a:ext>
                  </a:extLst>
                </a:gridCol>
              </a:tblGrid>
              <a:tr h="419100">
                <a:tc>
                  <a:txBody>
                    <a:bodyPr/>
                    <a:lstStyle/>
                    <a:p>
                      <a:pPr algn="ctr"/>
                      <a:r>
                        <a:rPr lang="en-PH" sz="1800" b="0" dirty="0"/>
                        <a:t>Area (mg/L)</a:t>
                      </a:r>
                    </a:p>
                  </a:txBody>
                  <a:tcPr/>
                </a:tc>
                <a:tc>
                  <a:txBody>
                    <a:bodyPr/>
                    <a:lstStyle/>
                    <a:p>
                      <a:pPr algn="ctr"/>
                      <a:r>
                        <a:rPr lang="en-PH" sz="1800" b="0" dirty="0"/>
                        <a:t>Before</a:t>
                      </a:r>
                    </a:p>
                  </a:txBody>
                  <a:tcPr/>
                </a:tc>
                <a:tc>
                  <a:txBody>
                    <a:bodyPr/>
                    <a:lstStyle/>
                    <a:p>
                      <a:pPr algn="ctr"/>
                      <a:r>
                        <a:rPr lang="en-PH" sz="1800" b="0" dirty="0"/>
                        <a:t>After</a:t>
                      </a:r>
                    </a:p>
                  </a:txBody>
                  <a:tcPr/>
                </a:tc>
                <a:extLst>
                  <a:ext uri="{0D108BD9-81ED-4DB2-BD59-A6C34878D82A}">
                    <a16:rowId xmlns:a16="http://schemas.microsoft.com/office/drawing/2014/main" val="10000"/>
                  </a:ext>
                </a:extLst>
              </a:tr>
              <a:tr h="419100">
                <a:tc>
                  <a:txBody>
                    <a:bodyPr/>
                    <a:lstStyle/>
                    <a:p>
                      <a:r>
                        <a:rPr lang="en-PH" sz="1800" dirty="0"/>
                        <a:t>Tray Washing</a:t>
                      </a:r>
                    </a:p>
                  </a:txBody>
                  <a:tcPr/>
                </a:tc>
                <a:tc>
                  <a:txBody>
                    <a:bodyPr/>
                    <a:lstStyle/>
                    <a:p>
                      <a:pPr algn="r"/>
                      <a:r>
                        <a:rPr lang="en-PH" sz="1800" dirty="0"/>
                        <a:t>318</a:t>
                      </a:r>
                    </a:p>
                  </a:txBody>
                  <a:tcPr/>
                </a:tc>
                <a:tc>
                  <a:txBody>
                    <a:bodyPr/>
                    <a:lstStyle/>
                    <a:p>
                      <a:pPr algn="r"/>
                      <a:r>
                        <a:rPr lang="en-PH" sz="1800" dirty="0"/>
                        <a:t>56</a:t>
                      </a:r>
                    </a:p>
                  </a:txBody>
                  <a:tcPr/>
                </a:tc>
                <a:extLst>
                  <a:ext uri="{0D108BD9-81ED-4DB2-BD59-A6C34878D82A}">
                    <a16:rowId xmlns:a16="http://schemas.microsoft.com/office/drawing/2014/main" val="10001"/>
                  </a:ext>
                </a:extLst>
              </a:tr>
              <a:tr h="419100">
                <a:tc>
                  <a:txBody>
                    <a:bodyPr/>
                    <a:lstStyle/>
                    <a:p>
                      <a:r>
                        <a:rPr lang="en-PH" sz="1800" dirty="0"/>
                        <a:t>Picking</a:t>
                      </a:r>
                    </a:p>
                  </a:txBody>
                  <a:tcPr/>
                </a:tc>
                <a:tc>
                  <a:txBody>
                    <a:bodyPr/>
                    <a:lstStyle/>
                    <a:p>
                      <a:pPr algn="r"/>
                      <a:r>
                        <a:rPr lang="en-PH" sz="1800" dirty="0"/>
                        <a:t>250</a:t>
                      </a:r>
                    </a:p>
                  </a:txBody>
                  <a:tcPr/>
                </a:tc>
                <a:tc>
                  <a:txBody>
                    <a:bodyPr/>
                    <a:lstStyle/>
                    <a:p>
                      <a:pPr algn="r"/>
                      <a:r>
                        <a:rPr lang="en-PH" sz="1800" dirty="0"/>
                        <a:t>149</a:t>
                      </a:r>
                    </a:p>
                  </a:txBody>
                  <a:tcPr/>
                </a:tc>
                <a:extLst>
                  <a:ext uri="{0D108BD9-81ED-4DB2-BD59-A6C34878D82A}">
                    <a16:rowId xmlns:a16="http://schemas.microsoft.com/office/drawing/2014/main" val="10002"/>
                  </a:ext>
                </a:extLst>
              </a:tr>
              <a:tr h="419100">
                <a:tc>
                  <a:txBody>
                    <a:bodyPr/>
                    <a:lstStyle/>
                    <a:p>
                      <a:r>
                        <a:rPr lang="en-PH" sz="1800" dirty="0"/>
                        <a:t>Receiving</a:t>
                      </a:r>
                    </a:p>
                  </a:txBody>
                  <a:tcPr/>
                </a:tc>
                <a:tc>
                  <a:txBody>
                    <a:bodyPr/>
                    <a:lstStyle/>
                    <a:p>
                      <a:pPr algn="r"/>
                      <a:r>
                        <a:rPr lang="en-PH" sz="1800" dirty="0"/>
                        <a:t>366</a:t>
                      </a:r>
                    </a:p>
                  </a:txBody>
                  <a:tcPr/>
                </a:tc>
                <a:tc>
                  <a:txBody>
                    <a:bodyPr/>
                    <a:lstStyle/>
                    <a:p>
                      <a:pPr algn="r"/>
                      <a:r>
                        <a:rPr lang="en-PH" sz="1800" dirty="0"/>
                        <a:t>20</a:t>
                      </a:r>
                    </a:p>
                  </a:txBody>
                  <a:tcPr/>
                </a:tc>
                <a:extLst>
                  <a:ext uri="{0D108BD9-81ED-4DB2-BD59-A6C34878D82A}">
                    <a16:rowId xmlns:a16="http://schemas.microsoft.com/office/drawing/2014/main" val="10003"/>
                  </a:ext>
                </a:extLst>
              </a:tr>
            </a:tbl>
          </a:graphicData>
        </a:graphic>
      </p:graphicFrame>
      <p:sp>
        <p:nvSpPr>
          <p:cNvPr id="20" name="TextBox 19"/>
          <p:cNvSpPr txBox="1"/>
          <p:nvPr/>
        </p:nvSpPr>
        <p:spPr>
          <a:xfrm>
            <a:off x="7861300" y="5728636"/>
            <a:ext cx="2895344" cy="369332"/>
          </a:xfrm>
          <a:prstGeom prst="rect">
            <a:avLst/>
          </a:prstGeom>
          <a:solidFill>
            <a:srgbClr val="92D050"/>
          </a:solidFill>
        </p:spPr>
        <p:txBody>
          <a:bodyPr wrap="none" rtlCol="0">
            <a:spAutoFit/>
          </a:bodyPr>
          <a:lstStyle/>
          <a:p>
            <a:r>
              <a:rPr lang="en-PH" dirty="0"/>
              <a:t>BOD reduction/year = 850 kg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0" y="2706689"/>
            <a:ext cx="9144000" cy="752475"/>
          </a:xfrm>
          <a:gradFill rotWithShape="0">
            <a:gsLst>
              <a:gs pos="0">
                <a:srgbClr val="FFFF66">
                  <a:gamma/>
                  <a:shade val="46275"/>
                  <a:invGamma/>
                </a:srgbClr>
              </a:gs>
              <a:gs pos="50000">
                <a:srgbClr val="FFFF66"/>
              </a:gs>
              <a:gs pos="100000">
                <a:srgbClr val="FFFF66">
                  <a:gamma/>
                  <a:shade val="46275"/>
                  <a:invGamma/>
                </a:srgbClr>
              </a:gs>
            </a:gsLst>
            <a:lin ang="5400000" scaled="1"/>
          </a:gradFill>
        </p:spPr>
        <p:txBody>
          <a:bodyPr>
            <a:normAutofit/>
          </a:bodyPr>
          <a:lstStyle/>
          <a:p>
            <a:pPr algn="ctr"/>
            <a:r>
              <a:rPr lang="en-US" sz="3800" b="1" dirty="0">
                <a:solidFill>
                  <a:srgbClr val="660033"/>
                </a:solidFill>
              </a:rPr>
              <a:t>RESOURCE EFFICIENT &amp; Cleaner Production</a:t>
            </a:r>
          </a:p>
        </p:txBody>
      </p:sp>
      <p:graphicFrame>
        <p:nvGraphicFramePr>
          <p:cNvPr id="56323" name="Object 3"/>
          <p:cNvGraphicFramePr>
            <a:graphicFrameLocks noChangeAspect="1"/>
          </p:cNvGraphicFramePr>
          <p:nvPr/>
        </p:nvGraphicFramePr>
        <p:xfrm>
          <a:off x="2690814" y="4513264"/>
          <a:ext cx="3355975" cy="2141537"/>
        </p:xfrm>
        <a:graphic>
          <a:graphicData uri="http://schemas.openxmlformats.org/presentationml/2006/ole">
            <mc:AlternateContent xmlns:mc="http://schemas.openxmlformats.org/markup-compatibility/2006">
              <mc:Choice xmlns:v="urn:schemas-microsoft-com:vml" Requires="v">
                <p:oleObj spid="_x0000_s3082" name="Image Document" r:id="rId4" imgW="2914560" imgH="2305080" progId="">
                  <p:embed/>
                </p:oleObj>
              </mc:Choice>
              <mc:Fallback>
                <p:oleObj name="Image Document" r:id="rId4" imgW="2914560" imgH="2305080" progId="">
                  <p:embed/>
                  <p:pic>
                    <p:nvPicPr>
                      <p:cNvPr id="5632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0814" y="4513264"/>
                        <a:ext cx="3355975" cy="2141537"/>
                      </a:xfrm>
                      <a:prstGeom prst="rect">
                        <a:avLst/>
                      </a:prstGeom>
                      <a:noFill/>
                      <a:ln w="9525">
                        <a:solidFill>
                          <a:srgbClr val="99CC00"/>
                        </a:solidFill>
                        <a:miter lim="800000"/>
                        <a:headEnd/>
                        <a:tailEnd/>
                      </a:ln>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56324" name="Picture 4" descr="A:\chicken washing.bmp"/>
          <p:cNvPicPr>
            <a:picLocks noChangeAspect="1" noChangeArrowheads="1"/>
          </p:cNvPicPr>
          <p:nvPr/>
        </p:nvPicPr>
        <p:blipFill>
          <a:blip r:embed="rId6" cstate="print"/>
          <a:srcRect/>
          <a:stretch>
            <a:fillRect/>
          </a:stretch>
        </p:blipFill>
        <p:spPr bwMode="auto">
          <a:xfrm>
            <a:off x="6997701" y="388939"/>
            <a:ext cx="3255963" cy="2085975"/>
          </a:xfrm>
          <a:prstGeom prst="rect">
            <a:avLst/>
          </a:prstGeom>
          <a:noFill/>
          <a:ln w="38100">
            <a:solidFill>
              <a:srgbClr val="FFFFCC"/>
            </a:solidFill>
            <a:miter lim="800000"/>
            <a:headEnd/>
            <a:tailEnd/>
          </a:ln>
        </p:spPr>
      </p:pic>
      <p:sp>
        <p:nvSpPr>
          <p:cNvPr id="56325" name="Rectangle 5"/>
          <p:cNvSpPr>
            <a:spLocks noChangeArrowheads="1"/>
          </p:cNvSpPr>
          <p:nvPr/>
        </p:nvSpPr>
        <p:spPr bwMode="auto">
          <a:xfrm>
            <a:off x="2813050" y="3435350"/>
            <a:ext cx="3213100" cy="579438"/>
          </a:xfrm>
          <a:prstGeom prst="rect">
            <a:avLst/>
          </a:prstGeom>
          <a:noFill/>
          <a:ln w="9525">
            <a:noFill/>
            <a:miter lim="800000"/>
            <a:headEnd/>
            <a:tailEnd/>
          </a:ln>
          <a:effectLst/>
        </p:spPr>
        <p:txBody>
          <a:bodyPr wrap="none">
            <a:spAutoFit/>
          </a:bodyPr>
          <a:lstStyle/>
          <a:p>
            <a:pPr algn="ctr"/>
            <a:r>
              <a:rPr lang="en-US" sz="3200" b="1">
                <a:solidFill>
                  <a:schemeClr val="tx2"/>
                </a:solidFill>
                <a:latin typeface="Trebuchet MS" pitchFamily="34" charset="0"/>
              </a:rPr>
              <a:t>  PRODUCTIVITY</a:t>
            </a:r>
          </a:p>
        </p:txBody>
      </p:sp>
      <p:sp>
        <p:nvSpPr>
          <p:cNvPr id="56326" name="Rectangle 6"/>
          <p:cNvSpPr>
            <a:spLocks noChangeArrowheads="1"/>
          </p:cNvSpPr>
          <p:nvPr/>
        </p:nvSpPr>
        <p:spPr bwMode="auto">
          <a:xfrm>
            <a:off x="2587626" y="3424238"/>
            <a:ext cx="3590925" cy="641350"/>
          </a:xfrm>
          <a:prstGeom prst="rect">
            <a:avLst/>
          </a:prstGeom>
          <a:noFill/>
          <a:ln w="9525">
            <a:noFill/>
            <a:miter lim="800000"/>
            <a:headEnd/>
            <a:tailEnd/>
          </a:ln>
          <a:effectLst/>
        </p:spPr>
        <p:txBody>
          <a:bodyPr wrap="none">
            <a:spAutoFit/>
          </a:bodyPr>
          <a:lstStyle/>
          <a:p>
            <a:pPr algn="ctr"/>
            <a:r>
              <a:rPr lang="en-US" sz="3600" b="1">
                <a:solidFill>
                  <a:schemeClr val="tx2"/>
                </a:solidFill>
                <a:latin typeface="Trebuchet MS" pitchFamily="34" charset="0"/>
              </a:rPr>
              <a:t>  PRODUCTIVITY</a:t>
            </a:r>
          </a:p>
        </p:txBody>
      </p:sp>
      <p:sp>
        <p:nvSpPr>
          <p:cNvPr id="56327" name="Rectangle 7"/>
          <p:cNvSpPr>
            <a:spLocks noChangeArrowheads="1"/>
          </p:cNvSpPr>
          <p:nvPr/>
        </p:nvSpPr>
        <p:spPr bwMode="auto">
          <a:xfrm>
            <a:off x="2392363" y="3411539"/>
            <a:ext cx="3968750" cy="701675"/>
          </a:xfrm>
          <a:prstGeom prst="rect">
            <a:avLst/>
          </a:prstGeom>
          <a:noFill/>
          <a:ln w="9525">
            <a:noFill/>
            <a:miter lim="800000"/>
            <a:headEnd/>
            <a:tailEnd/>
          </a:ln>
          <a:effectLst/>
        </p:spPr>
        <p:txBody>
          <a:bodyPr wrap="none">
            <a:spAutoFit/>
          </a:bodyPr>
          <a:lstStyle/>
          <a:p>
            <a:pPr algn="ctr"/>
            <a:r>
              <a:rPr lang="en-US" sz="4000" b="1">
                <a:solidFill>
                  <a:schemeClr val="tx2"/>
                </a:solidFill>
                <a:latin typeface="Trebuchet MS" pitchFamily="34" charset="0"/>
              </a:rPr>
              <a:t>  PRODUCTIVITY</a:t>
            </a:r>
          </a:p>
        </p:txBody>
      </p:sp>
      <p:sp>
        <p:nvSpPr>
          <p:cNvPr id="56328" name="Rectangle 8"/>
          <p:cNvSpPr>
            <a:spLocks noChangeArrowheads="1"/>
          </p:cNvSpPr>
          <p:nvPr/>
        </p:nvSpPr>
        <p:spPr bwMode="auto">
          <a:xfrm>
            <a:off x="2555876" y="3409950"/>
            <a:ext cx="4011613" cy="762000"/>
          </a:xfrm>
          <a:prstGeom prst="rect">
            <a:avLst/>
          </a:prstGeom>
          <a:noFill/>
          <a:ln w="9525">
            <a:noFill/>
            <a:miter lim="800000"/>
            <a:headEnd/>
            <a:tailEnd/>
          </a:ln>
          <a:effectLst/>
        </p:spPr>
        <p:txBody>
          <a:bodyPr wrap="none">
            <a:spAutoFit/>
          </a:bodyPr>
          <a:lstStyle/>
          <a:p>
            <a:pPr algn="ctr"/>
            <a:r>
              <a:rPr lang="en-US" sz="4400" b="1">
                <a:solidFill>
                  <a:schemeClr val="tx2"/>
                </a:solidFill>
                <a:latin typeface="Trebuchet MS" pitchFamily="34" charset="0"/>
              </a:rPr>
              <a:t>PRODUCTIVITY</a:t>
            </a:r>
          </a:p>
        </p:txBody>
      </p:sp>
      <p:sp>
        <p:nvSpPr>
          <p:cNvPr id="56329" name="Rectangle 9"/>
          <p:cNvSpPr>
            <a:spLocks noChangeArrowheads="1"/>
          </p:cNvSpPr>
          <p:nvPr/>
        </p:nvSpPr>
        <p:spPr bwMode="auto">
          <a:xfrm>
            <a:off x="7588251" y="3389313"/>
            <a:ext cx="2659063" cy="823912"/>
          </a:xfrm>
          <a:prstGeom prst="rect">
            <a:avLst/>
          </a:prstGeom>
          <a:noFill/>
          <a:ln w="9525">
            <a:noFill/>
            <a:miter lim="800000"/>
            <a:headEnd/>
            <a:tailEnd/>
          </a:ln>
          <a:effectLst/>
        </p:spPr>
        <p:txBody>
          <a:bodyPr>
            <a:spAutoFit/>
          </a:bodyPr>
          <a:lstStyle/>
          <a:p>
            <a:r>
              <a:rPr lang="en-US" sz="4800" b="1">
                <a:solidFill>
                  <a:schemeClr val="tx2"/>
                </a:solidFill>
                <a:latin typeface="Trebuchet MS" pitchFamily="34" charset="0"/>
              </a:rPr>
              <a:t>  WASTE</a:t>
            </a:r>
          </a:p>
        </p:txBody>
      </p:sp>
      <p:sp>
        <p:nvSpPr>
          <p:cNvPr id="56330" name="Rectangle 10"/>
          <p:cNvSpPr>
            <a:spLocks noChangeArrowheads="1"/>
          </p:cNvSpPr>
          <p:nvPr/>
        </p:nvSpPr>
        <p:spPr bwMode="auto">
          <a:xfrm>
            <a:off x="7675563" y="3413126"/>
            <a:ext cx="2659062" cy="701675"/>
          </a:xfrm>
          <a:prstGeom prst="rect">
            <a:avLst/>
          </a:prstGeom>
          <a:noFill/>
          <a:ln w="9525">
            <a:noFill/>
            <a:miter lim="800000"/>
            <a:headEnd/>
            <a:tailEnd/>
          </a:ln>
          <a:effectLst/>
        </p:spPr>
        <p:txBody>
          <a:bodyPr>
            <a:spAutoFit/>
          </a:bodyPr>
          <a:lstStyle/>
          <a:p>
            <a:r>
              <a:rPr lang="en-US" sz="4000" b="1">
                <a:solidFill>
                  <a:schemeClr val="tx2"/>
                </a:solidFill>
                <a:latin typeface="Trebuchet MS" pitchFamily="34" charset="0"/>
              </a:rPr>
              <a:t>  WASTE</a:t>
            </a:r>
          </a:p>
        </p:txBody>
      </p:sp>
      <p:sp>
        <p:nvSpPr>
          <p:cNvPr id="56331" name="Rectangle 11"/>
          <p:cNvSpPr>
            <a:spLocks noChangeArrowheads="1"/>
          </p:cNvSpPr>
          <p:nvPr/>
        </p:nvSpPr>
        <p:spPr bwMode="auto">
          <a:xfrm>
            <a:off x="7361238" y="3425825"/>
            <a:ext cx="2659062" cy="641350"/>
          </a:xfrm>
          <a:prstGeom prst="rect">
            <a:avLst/>
          </a:prstGeom>
          <a:noFill/>
          <a:ln w="9525">
            <a:noFill/>
            <a:miter lim="800000"/>
            <a:headEnd/>
            <a:tailEnd/>
          </a:ln>
          <a:effectLst/>
        </p:spPr>
        <p:txBody>
          <a:bodyPr>
            <a:spAutoFit/>
          </a:bodyPr>
          <a:lstStyle/>
          <a:p>
            <a:pPr algn="ctr"/>
            <a:r>
              <a:rPr lang="en-US" sz="3200" b="1" dirty="0">
                <a:solidFill>
                  <a:schemeClr val="tx2"/>
                </a:solidFill>
                <a:latin typeface="Trebuchet MS" pitchFamily="34" charset="0"/>
              </a:rPr>
              <a:t>  </a:t>
            </a:r>
            <a:r>
              <a:rPr lang="en-US" sz="3600" b="1" dirty="0">
                <a:solidFill>
                  <a:schemeClr val="tx2"/>
                </a:solidFill>
                <a:latin typeface="Trebuchet MS" pitchFamily="34" charset="0"/>
              </a:rPr>
              <a:t>WASTE</a:t>
            </a:r>
          </a:p>
        </p:txBody>
      </p:sp>
      <p:sp>
        <p:nvSpPr>
          <p:cNvPr id="56332" name="Rectangle 12"/>
          <p:cNvSpPr>
            <a:spLocks noChangeArrowheads="1"/>
          </p:cNvSpPr>
          <p:nvPr/>
        </p:nvSpPr>
        <p:spPr bwMode="auto">
          <a:xfrm>
            <a:off x="7413626" y="3490913"/>
            <a:ext cx="2659063" cy="519112"/>
          </a:xfrm>
          <a:prstGeom prst="rect">
            <a:avLst/>
          </a:prstGeom>
          <a:noFill/>
          <a:ln w="9525">
            <a:noFill/>
            <a:miter lim="800000"/>
            <a:headEnd/>
            <a:tailEnd/>
          </a:ln>
          <a:effectLst/>
        </p:spPr>
        <p:txBody>
          <a:bodyPr>
            <a:spAutoFit/>
          </a:bodyPr>
          <a:lstStyle/>
          <a:p>
            <a:pPr algn="ctr"/>
            <a:r>
              <a:rPr lang="en-US" sz="2800" b="1">
                <a:solidFill>
                  <a:schemeClr val="tx2"/>
                </a:solidFill>
                <a:latin typeface="Trebuchet MS" pitchFamily="34" charset="0"/>
              </a:rPr>
              <a:t>  WASTE</a:t>
            </a:r>
          </a:p>
        </p:txBody>
      </p:sp>
      <p:sp>
        <p:nvSpPr>
          <p:cNvPr id="56333" name="Rectangle 13"/>
          <p:cNvSpPr>
            <a:spLocks noChangeArrowheads="1"/>
          </p:cNvSpPr>
          <p:nvPr/>
        </p:nvSpPr>
        <p:spPr bwMode="auto">
          <a:xfrm>
            <a:off x="8031163" y="3527425"/>
            <a:ext cx="2005012" cy="369332"/>
          </a:xfrm>
          <a:prstGeom prst="rect">
            <a:avLst/>
          </a:prstGeom>
          <a:noFill/>
          <a:ln w="9525">
            <a:noFill/>
            <a:miter lim="800000"/>
            <a:headEnd/>
            <a:tailEnd/>
          </a:ln>
          <a:effectLst>
            <a:outerShdw dist="35921" dir="2700000" algn="ctr" rotWithShape="0">
              <a:schemeClr val="tx2"/>
            </a:outerShdw>
          </a:effectLst>
        </p:spPr>
        <p:txBody>
          <a:bodyPr>
            <a:spAutoFit/>
          </a:bodyPr>
          <a:lstStyle/>
          <a:p>
            <a:r>
              <a:rPr lang="en-US" b="1">
                <a:solidFill>
                  <a:srgbClr val="660033"/>
                </a:solidFill>
                <a:latin typeface="Trebuchet MS" pitchFamily="34" charset="0"/>
              </a:rPr>
              <a:t>  WASTE</a:t>
            </a:r>
          </a:p>
        </p:txBody>
      </p:sp>
      <p:sp>
        <p:nvSpPr>
          <p:cNvPr id="56334" name="Rectangle 14"/>
          <p:cNvSpPr>
            <a:spLocks noChangeArrowheads="1"/>
          </p:cNvSpPr>
          <p:nvPr/>
        </p:nvSpPr>
        <p:spPr bwMode="auto">
          <a:xfrm>
            <a:off x="2362201" y="3381376"/>
            <a:ext cx="4360863" cy="823913"/>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lgn="ctr"/>
            <a:r>
              <a:rPr lang="en-US" sz="4800" b="1">
                <a:solidFill>
                  <a:srgbClr val="21B703"/>
                </a:solidFill>
                <a:latin typeface="Trebuchet MS" pitchFamily="34" charset="0"/>
              </a:rPr>
              <a:t>PRODUCTIVITY</a:t>
            </a:r>
          </a:p>
        </p:txBody>
      </p:sp>
      <p:grpSp>
        <p:nvGrpSpPr>
          <p:cNvPr id="2" name="Group 15"/>
          <p:cNvGrpSpPr>
            <a:grpSpLocks/>
          </p:cNvGrpSpPr>
          <p:nvPr/>
        </p:nvGrpSpPr>
        <p:grpSpPr bwMode="auto">
          <a:xfrm>
            <a:off x="6781800" y="4486275"/>
            <a:ext cx="3524250" cy="2159000"/>
            <a:chOff x="3312" y="2826"/>
            <a:chExt cx="2220" cy="1296"/>
          </a:xfrm>
        </p:grpSpPr>
        <p:pic>
          <p:nvPicPr>
            <p:cNvPr id="56336" name="Picture 16" descr="C:\Clean Technology\beef stomach2.jpg"/>
            <p:cNvPicPr>
              <a:picLocks noChangeAspect="1" noChangeArrowheads="1"/>
            </p:cNvPicPr>
            <p:nvPr/>
          </p:nvPicPr>
          <p:blipFill>
            <a:blip r:embed="rId7" cstate="print"/>
            <a:srcRect/>
            <a:stretch>
              <a:fillRect/>
            </a:stretch>
          </p:blipFill>
          <p:spPr bwMode="auto">
            <a:xfrm>
              <a:off x="4109" y="2829"/>
              <a:ext cx="1423" cy="1293"/>
            </a:xfrm>
            <a:prstGeom prst="rect">
              <a:avLst/>
            </a:prstGeom>
            <a:noFill/>
          </p:spPr>
        </p:pic>
        <p:pic>
          <p:nvPicPr>
            <p:cNvPr id="56337" name="Picture 17" descr="C:\Clean Technology\porkstomach.jpg"/>
            <p:cNvPicPr>
              <a:picLocks noChangeAspect="1" noChangeArrowheads="1"/>
            </p:cNvPicPr>
            <p:nvPr/>
          </p:nvPicPr>
          <p:blipFill>
            <a:blip r:embed="rId8" cstate="print"/>
            <a:srcRect/>
            <a:stretch>
              <a:fillRect/>
            </a:stretch>
          </p:blipFill>
          <p:spPr bwMode="auto">
            <a:xfrm>
              <a:off x="3312" y="2826"/>
              <a:ext cx="862" cy="1293"/>
            </a:xfrm>
            <a:prstGeom prst="rect">
              <a:avLst/>
            </a:prstGeom>
            <a:noFill/>
          </p:spPr>
        </p:pic>
      </p:grpSp>
      <p:pic>
        <p:nvPicPr>
          <p:cNvPr id="56338" name="Picture 18" descr="\\Bong's box\d\Clean Technology\chicken line.jpg"/>
          <p:cNvPicPr>
            <a:picLocks noChangeAspect="1" noChangeArrowheads="1"/>
          </p:cNvPicPr>
          <p:nvPr/>
        </p:nvPicPr>
        <p:blipFill>
          <a:blip r:embed="rId9" cstate="print"/>
          <a:srcRect/>
          <a:stretch>
            <a:fillRect/>
          </a:stretch>
        </p:blipFill>
        <p:spPr bwMode="auto">
          <a:xfrm>
            <a:off x="2641601" y="392114"/>
            <a:ext cx="3584575" cy="2078037"/>
          </a:xfrm>
          <a:prstGeom prst="rect">
            <a:avLst/>
          </a:prstGeom>
          <a:noFill/>
        </p:spPr>
      </p:pic>
    </p:spTree>
  </p:cSld>
  <p:clrMapOvr>
    <a:masterClrMapping/>
  </p:clrMapOvr>
  <p:transition advTm="12992">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type="wd">
                                    <p:tmPct val="100000"/>
                                  </p:iterate>
                                  <p:childTnLst>
                                    <p:set>
                                      <p:cBhvr>
                                        <p:cTn id="6" dur="1" fill="hold">
                                          <p:stCondLst>
                                            <p:cond delay="0"/>
                                          </p:stCondLst>
                                        </p:cTn>
                                        <p:tgtEl>
                                          <p:spTgt spid="56322"/>
                                        </p:tgtEl>
                                        <p:attrNameLst>
                                          <p:attrName>style.visibility</p:attrName>
                                        </p:attrNameLst>
                                      </p:cBhvr>
                                      <p:to>
                                        <p:strVal val="visible"/>
                                      </p:to>
                                    </p:set>
                                    <p:animEffect transition="in" filter="strips(downRight)">
                                      <p:cBhvr>
                                        <p:cTn id="7" dur="300"/>
                                        <p:tgtEl>
                                          <p:spTgt spid="563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6324"/>
                                        </p:tgtEl>
                                        <p:attrNameLst>
                                          <p:attrName>style.visibility</p:attrName>
                                        </p:attrNameLst>
                                      </p:cBhvr>
                                      <p:to>
                                        <p:strVal val="visible"/>
                                      </p:to>
                                    </p:set>
                                    <p:anim calcmode="lin" valueType="num">
                                      <p:cBhvr additive="base">
                                        <p:cTn id="12" dur="500" fill="hold"/>
                                        <p:tgtEl>
                                          <p:spTgt spid="56324"/>
                                        </p:tgtEl>
                                        <p:attrNameLst>
                                          <p:attrName>ppt_x</p:attrName>
                                        </p:attrNameLst>
                                      </p:cBhvr>
                                      <p:tavLst>
                                        <p:tav tm="0">
                                          <p:val>
                                            <p:strVal val="0-#ppt_w/2"/>
                                          </p:val>
                                        </p:tav>
                                        <p:tav tm="100000">
                                          <p:val>
                                            <p:strVal val="#ppt_x"/>
                                          </p:val>
                                        </p:tav>
                                      </p:tavLst>
                                    </p:anim>
                                    <p:anim calcmode="lin" valueType="num">
                                      <p:cBhvr additive="base">
                                        <p:cTn id="13" dur="500" fill="hold"/>
                                        <p:tgtEl>
                                          <p:spTgt spid="563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56338"/>
                                        </p:tgtEl>
                                        <p:attrNameLst>
                                          <p:attrName>style.visibility</p:attrName>
                                        </p:attrNameLst>
                                      </p:cBhvr>
                                      <p:to>
                                        <p:strVal val="visible"/>
                                      </p:to>
                                    </p:set>
                                    <p:anim calcmode="lin" valueType="num">
                                      <p:cBhvr additive="base">
                                        <p:cTn id="17" dur="500" fill="hold"/>
                                        <p:tgtEl>
                                          <p:spTgt spid="56338"/>
                                        </p:tgtEl>
                                        <p:attrNameLst>
                                          <p:attrName>ppt_x</p:attrName>
                                        </p:attrNameLst>
                                      </p:cBhvr>
                                      <p:tavLst>
                                        <p:tav tm="0">
                                          <p:val>
                                            <p:strVal val="1+#ppt_w/2"/>
                                          </p:val>
                                        </p:tav>
                                        <p:tav tm="100000">
                                          <p:val>
                                            <p:strVal val="#ppt_x"/>
                                          </p:val>
                                        </p:tav>
                                      </p:tavLst>
                                    </p:anim>
                                    <p:anim calcmode="lin" valueType="num">
                                      <p:cBhvr additive="base">
                                        <p:cTn id="18" dur="500" fill="hold"/>
                                        <p:tgtEl>
                                          <p:spTgt spid="56338"/>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 presetClass="entr" presetSubtype="8"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fill="hold" nodeType="afterEffect">
                                  <p:stCondLst>
                                    <p:cond delay="0"/>
                                  </p:stCondLst>
                                  <p:childTnLst>
                                    <p:set>
                                      <p:cBhvr>
                                        <p:cTn id="26" dur="1" fill="hold">
                                          <p:stCondLst>
                                            <p:cond delay="0"/>
                                          </p:stCondLst>
                                        </p:cTn>
                                        <p:tgtEl>
                                          <p:spTgt spid="56323"/>
                                        </p:tgtEl>
                                        <p:attrNameLst>
                                          <p:attrName>style.visibility</p:attrName>
                                        </p:attrNameLst>
                                      </p:cBhvr>
                                      <p:to>
                                        <p:strVal val="visible"/>
                                      </p:to>
                                    </p:set>
                                    <p:anim calcmode="lin" valueType="num">
                                      <p:cBhvr additive="base">
                                        <p:cTn id="27" dur="500" fill="hold"/>
                                        <p:tgtEl>
                                          <p:spTgt spid="56323"/>
                                        </p:tgtEl>
                                        <p:attrNameLst>
                                          <p:attrName>ppt_x</p:attrName>
                                        </p:attrNameLst>
                                      </p:cBhvr>
                                      <p:tavLst>
                                        <p:tav tm="0">
                                          <p:val>
                                            <p:strVal val="1+#ppt_w/2"/>
                                          </p:val>
                                        </p:tav>
                                        <p:tav tm="100000">
                                          <p:val>
                                            <p:strVal val="#ppt_x"/>
                                          </p:val>
                                        </p:tav>
                                      </p:tavLst>
                                    </p:anim>
                                    <p:anim calcmode="lin" valueType="num">
                                      <p:cBhvr additive="base">
                                        <p:cTn id="28" dur="500" fill="hold"/>
                                        <p:tgtEl>
                                          <p:spTgt spid="56323"/>
                                        </p:tgtEl>
                                        <p:attrNameLst>
                                          <p:attrName>ppt_y</p:attrName>
                                        </p:attrNameLst>
                                      </p:cBhvr>
                                      <p:tavLst>
                                        <p:tav tm="0">
                                          <p:val>
                                            <p:strVal val="#ppt_y"/>
                                          </p:val>
                                        </p:tav>
                                        <p:tav tm="100000">
                                          <p:val>
                                            <p:strVal val="#ppt_y"/>
                                          </p:val>
                                        </p:tav>
                                      </p:tavLst>
                                    </p:anim>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500">
                                          <p:stCondLst>
                                            <p:cond delay="0"/>
                                          </p:stCondLst>
                                        </p:cTn>
                                        <p:tgtEl>
                                          <p:spTgt spid="56325"/>
                                        </p:tgtEl>
                                        <p:attrNameLst>
                                          <p:attrName>style.visibility</p:attrName>
                                        </p:attrNameLst>
                                      </p:cBhvr>
                                      <p:to>
                                        <p:strVal val="visible"/>
                                      </p:to>
                                    </p:set>
                                  </p:childTnLst>
                                  <p:subTnLst>
                                    <p:set>
                                      <p:cBhvr override="childStyle">
                                        <p:cTn dur="1" fill="hold" display="0" masterRel="nextClick" afterEffect="1"/>
                                        <p:tgtEl>
                                          <p:spTgt spid="56325"/>
                                        </p:tgtEl>
                                        <p:attrNameLst>
                                          <p:attrName>style.visibility</p:attrName>
                                        </p:attrNameLst>
                                      </p:cBhvr>
                                      <p:to>
                                        <p:strVal val="hidden"/>
                                      </p:to>
                                    </p:set>
                                  </p:subTnLst>
                                </p:cTn>
                              </p:par>
                            </p:childTnLst>
                          </p:cTn>
                        </p:par>
                        <p:par>
                          <p:cTn id="32" fill="hold">
                            <p:stCondLst>
                              <p:cond delay="2500"/>
                            </p:stCondLst>
                            <p:childTnLst>
                              <p:par>
                                <p:cTn id="33" presetID="11" presetClass="entr" presetSubtype="0" fill="hold" grpId="0" nodeType="afterEffect">
                                  <p:stCondLst>
                                    <p:cond delay="0"/>
                                  </p:stCondLst>
                                  <p:childTnLst>
                                    <p:set>
                                      <p:cBhvr>
                                        <p:cTn id="34" dur="500">
                                          <p:stCondLst>
                                            <p:cond delay="0"/>
                                          </p:stCondLst>
                                        </p:cTn>
                                        <p:tgtEl>
                                          <p:spTgt spid="56326"/>
                                        </p:tgtEl>
                                        <p:attrNameLst>
                                          <p:attrName>style.visibility</p:attrName>
                                        </p:attrNameLst>
                                      </p:cBhvr>
                                      <p:to>
                                        <p:strVal val="visible"/>
                                      </p:to>
                                    </p:set>
                                  </p:childTnLst>
                                  <p:subTnLst>
                                    <p:set>
                                      <p:cBhvr override="childStyle">
                                        <p:cTn dur="1" fill="hold" display="0" masterRel="nextClick" afterEffect="1"/>
                                        <p:tgtEl>
                                          <p:spTgt spid="56326"/>
                                        </p:tgtEl>
                                        <p:attrNameLst>
                                          <p:attrName>style.visibility</p:attrName>
                                        </p:attrNameLst>
                                      </p:cBhvr>
                                      <p:to>
                                        <p:strVal val="hidden"/>
                                      </p:to>
                                    </p:set>
                                  </p:subTnLst>
                                </p:cTn>
                              </p:par>
                            </p:childTnLst>
                          </p:cTn>
                        </p:par>
                        <p:par>
                          <p:cTn id="35" fill="hold">
                            <p:stCondLst>
                              <p:cond delay="3000"/>
                            </p:stCondLst>
                            <p:childTnLst>
                              <p:par>
                                <p:cTn id="36" presetID="11" presetClass="entr" presetSubtype="0" fill="hold" grpId="0" nodeType="afterEffect">
                                  <p:stCondLst>
                                    <p:cond delay="0"/>
                                  </p:stCondLst>
                                  <p:childTnLst>
                                    <p:set>
                                      <p:cBhvr>
                                        <p:cTn id="37" dur="500">
                                          <p:stCondLst>
                                            <p:cond delay="0"/>
                                          </p:stCondLst>
                                        </p:cTn>
                                        <p:tgtEl>
                                          <p:spTgt spid="56327"/>
                                        </p:tgtEl>
                                        <p:attrNameLst>
                                          <p:attrName>style.visibility</p:attrName>
                                        </p:attrNameLst>
                                      </p:cBhvr>
                                      <p:to>
                                        <p:strVal val="visible"/>
                                      </p:to>
                                    </p:set>
                                  </p:childTnLst>
                                  <p:subTnLst>
                                    <p:set>
                                      <p:cBhvr override="childStyle">
                                        <p:cTn dur="1" fill="hold" display="0" masterRel="nextClick" afterEffect="1"/>
                                        <p:tgtEl>
                                          <p:spTgt spid="56327"/>
                                        </p:tgtEl>
                                        <p:attrNameLst>
                                          <p:attrName>style.visibility</p:attrName>
                                        </p:attrNameLst>
                                      </p:cBhvr>
                                      <p:to>
                                        <p:strVal val="hidden"/>
                                      </p:to>
                                    </p:set>
                                  </p:subTnLst>
                                </p:cTn>
                              </p:par>
                            </p:childTnLst>
                          </p:cTn>
                        </p:par>
                        <p:par>
                          <p:cTn id="38" fill="hold">
                            <p:stCondLst>
                              <p:cond delay="3500"/>
                            </p:stCondLst>
                            <p:childTnLst>
                              <p:par>
                                <p:cTn id="39" presetID="11" presetClass="entr" presetSubtype="0" fill="hold" grpId="0" nodeType="afterEffect">
                                  <p:stCondLst>
                                    <p:cond delay="0"/>
                                  </p:stCondLst>
                                  <p:childTnLst>
                                    <p:set>
                                      <p:cBhvr>
                                        <p:cTn id="40" dur="1000">
                                          <p:stCondLst>
                                            <p:cond delay="0"/>
                                          </p:stCondLst>
                                        </p:cTn>
                                        <p:tgtEl>
                                          <p:spTgt spid="56328"/>
                                        </p:tgtEl>
                                        <p:attrNameLst>
                                          <p:attrName>style.visibility</p:attrName>
                                        </p:attrNameLst>
                                      </p:cBhvr>
                                      <p:to>
                                        <p:strVal val="visible"/>
                                      </p:to>
                                    </p:set>
                                  </p:childTnLst>
                                  <p:subTnLst>
                                    <p:set>
                                      <p:cBhvr override="childStyle">
                                        <p:cTn dur="1" fill="hold" display="0" masterRel="sameClick" afterEffect="1">
                                          <p:stCondLst>
                                            <p:cond evt="end" delay="0">
                                              <p:tn val="39"/>
                                            </p:cond>
                                          </p:stCondLst>
                                        </p:cTn>
                                        <p:tgtEl>
                                          <p:spTgt spid="56328"/>
                                        </p:tgtEl>
                                        <p:attrNameLst>
                                          <p:attrName>style.visibility</p:attrName>
                                        </p:attrNameLst>
                                      </p:cBhvr>
                                      <p:to>
                                        <p:strVal val="hidden"/>
                                      </p:to>
                                    </p:set>
                                  </p:subTnLst>
                                </p:cTn>
                              </p:par>
                            </p:childTnLst>
                          </p:cTn>
                        </p:par>
                        <p:par>
                          <p:cTn id="41" fill="hold">
                            <p:stCondLst>
                              <p:cond delay="4500"/>
                            </p:stCondLst>
                            <p:childTnLst>
                              <p:par>
                                <p:cTn id="42" presetID="9" presetClass="entr" presetSubtype="0" fill="hold" grpId="0" nodeType="afterEffect">
                                  <p:stCondLst>
                                    <p:cond delay="0"/>
                                  </p:stCondLst>
                                  <p:childTnLst>
                                    <p:set>
                                      <p:cBhvr>
                                        <p:cTn id="43" dur="1" fill="hold">
                                          <p:stCondLst>
                                            <p:cond delay="0"/>
                                          </p:stCondLst>
                                        </p:cTn>
                                        <p:tgtEl>
                                          <p:spTgt spid="56334"/>
                                        </p:tgtEl>
                                        <p:attrNameLst>
                                          <p:attrName>style.visibility</p:attrName>
                                        </p:attrNameLst>
                                      </p:cBhvr>
                                      <p:to>
                                        <p:strVal val="visible"/>
                                      </p:to>
                                    </p:set>
                                    <p:animEffect transition="in" filter="dissolve">
                                      <p:cBhvr>
                                        <p:cTn id="44" dur="500"/>
                                        <p:tgtEl>
                                          <p:spTgt spid="56334"/>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6329"/>
                                        </p:tgtEl>
                                        <p:attrNameLst>
                                          <p:attrName>style.visibility</p:attrName>
                                        </p:attrNameLst>
                                      </p:cBhvr>
                                      <p:to>
                                        <p:strVal val="visible"/>
                                      </p:to>
                                    </p:set>
                                    <p:animEffect transition="in" filter="dissolve">
                                      <p:cBhvr>
                                        <p:cTn id="49" dur="500"/>
                                        <p:tgtEl>
                                          <p:spTgt spid="56329"/>
                                        </p:tgtEl>
                                      </p:cBhvr>
                                    </p:animEffect>
                                  </p:childTnLst>
                                  <p:subTnLst>
                                    <p:set>
                                      <p:cBhvr override="childStyle">
                                        <p:cTn dur="1" fill="hold" display="0" masterRel="nextClick" afterEffect="1"/>
                                        <p:tgtEl>
                                          <p:spTgt spid="56329"/>
                                        </p:tgtEl>
                                        <p:attrNameLst>
                                          <p:attrName>style.visibility</p:attrName>
                                        </p:attrNameLst>
                                      </p:cBhvr>
                                      <p:to>
                                        <p:strVal val="hidden"/>
                                      </p:to>
                                    </p:set>
                                  </p:sub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56330"/>
                                        </p:tgtEl>
                                        <p:attrNameLst>
                                          <p:attrName>style.visibility</p:attrName>
                                        </p:attrNameLst>
                                      </p:cBhvr>
                                      <p:to>
                                        <p:strVal val="visible"/>
                                      </p:to>
                                    </p:set>
                                    <p:animEffect transition="in" filter="dissolve">
                                      <p:cBhvr>
                                        <p:cTn id="53" dur="500"/>
                                        <p:tgtEl>
                                          <p:spTgt spid="56330"/>
                                        </p:tgtEl>
                                      </p:cBhvr>
                                    </p:animEffect>
                                  </p:childTnLst>
                                  <p:subTnLst>
                                    <p:set>
                                      <p:cBhvr override="childStyle">
                                        <p:cTn dur="1" fill="hold" display="0" masterRel="nextClick" afterEffect="1"/>
                                        <p:tgtEl>
                                          <p:spTgt spid="56330"/>
                                        </p:tgtEl>
                                        <p:attrNameLst>
                                          <p:attrName>style.visibility</p:attrName>
                                        </p:attrNameLst>
                                      </p:cBhvr>
                                      <p:to>
                                        <p:strVal val="hidden"/>
                                      </p:to>
                                    </p:set>
                                  </p:subTnLst>
                                </p:cTn>
                              </p:par>
                            </p:childTnLst>
                          </p:cTn>
                        </p:par>
                        <p:par>
                          <p:cTn id="54" fill="hold">
                            <p:stCondLst>
                              <p:cond delay="1000"/>
                            </p:stCondLst>
                            <p:childTnLst>
                              <p:par>
                                <p:cTn id="55" presetID="9" presetClass="entr" presetSubtype="0" fill="hold" grpId="0" nodeType="afterEffect">
                                  <p:stCondLst>
                                    <p:cond delay="0"/>
                                  </p:stCondLst>
                                  <p:childTnLst>
                                    <p:set>
                                      <p:cBhvr>
                                        <p:cTn id="56" dur="1" fill="hold">
                                          <p:stCondLst>
                                            <p:cond delay="0"/>
                                          </p:stCondLst>
                                        </p:cTn>
                                        <p:tgtEl>
                                          <p:spTgt spid="56331"/>
                                        </p:tgtEl>
                                        <p:attrNameLst>
                                          <p:attrName>style.visibility</p:attrName>
                                        </p:attrNameLst>
                                      </p:cBhvr>
                                      <p:to>
                                        <p:strVal val="visible"/>
                                      </p:to>
                                    </p:set>
                                    <p:animEffect transition="in" filter="dissolve">
                                      <p:cBhvr>
                                        <p:cTn id="57" dur="500"/>
                                        <p:tgtEl>
                                          <p:spTgt spid="56331"/>
                                        </p:tgtEl>
                                      </p:cBhvr>
                                    </p:animEffect>
                                  </p:childTnLst>
                                  <p:subTnLst>
                                    <p:set>
                                      <p:cBhvr override="childStyle">
                                        <p:cTn dur="1" fill="hold" display="0" masterRel="nextClick" afterEffect="1"/>
                                        <p:tgtEl>
                                          <p:spTgt spid="56331"/>
                                        </p:tgtEl>
                                        <p:attrNameLst>
                                          <p:attrName>style.visibility</p:attrName>
                                        </p:attrNameLst>
                                      </p:cBhvr>
                                      <p:to>
                                        <p:strVal val="hidden"/>
                                      </p:to>
                                    </p:set>
                                  </p:subTnLst>
                                </p:cTn>
                              </p:par>
                            </p:childTnLst>
                          </p:cTn>
                        </p:par>
                        <p:par>
                          <p:cTn id="58" fill="hold">
                            <p:stCondLst>
                              <p:cond delay="1500"/>
                            </p:stCondLst>
                            <p:childTnLst>
                              <p:par>
                                <p:cTn id="59" presetID="9" presetClass="entr" presetSubtype="0" fill="hold" grpId="0" nodeType="afterEffect">
                                  <p:stCondLst>
                                    <p:cond delay="0"/>
                                  </p:stCondLst>
                                  <p:childTnLst>
                                    <p:set>
                                      <p:cBhvr>
                                        <p:cTn id="60" dur="1" fill="hold">
                                          <p:stCondLst>
                                            <p:cond delay="0"/>
                                          </p:stCondLst>
                                        </p:cTn>
                                        <p:tgtEl>
                                          <p:spTgt spid="56332"/>
                                        </p:tgtEl>
                                        <p:attrNameLst>
                                          <p:attrName>style.visibility</p:attrName>
                                        </p:attrNameLst>
                                      </p:cBhvr>
                                      <p:to>
                                        <p:strVal val="visible"/>
                                      </p:to>
                                    </p:set>
                                    <p:animEffect transition="in" filter="dissolve">
                                      <p:cBhvr>
                                        <p:cTn id="61" dur="500"/>
                                        <p:tgtEl>
                                          <p:spTgt spid="56332"/>
                                        </p:tgtEl>
                                      </p:cBhvr>
                                    </p:animEffect>
                                  </p:childTnLst>
                                  <p:subTnLst>
                                    <p:set>
                                      <p:cBhvr override="childStyle">
                                        <p:cTn dur="1" fill="hold" display="0" masterRel="sameClick" afterEffect="1">
                                          <p:stCondLst>
                                            <p:cond evt="end" delay="0">
                                              <p:tn val="59"/>
                                            </p:cond>
                                          </p:stCondLst>
                                        </p:cTn>
                                        <p:tgtEl>
                                          <p:spTgt spid="56332"/>
                                        </p:tgtEl>
                                        <p:attrNameLst>
                                          <p:attrName>style.visibility</p:attrName>
                                        </p:attrNameLst>
                                      </p:cBhvr>
                                      <p:to>
                                        <p:strVal val="hidden"/>
                                      </p:to>
                                    </p:set>
                                  </p:subTnLst>
                                </p:cTn>
                              </p:par>
                            </p:childTnLst>
                          </p:cTn>
                        </p:par>
                        <p:par>
                          <p:cTn id="62" fill="hold">
                            <p:stCondLst>
                              <p:cond delay="2000"/>
                            </p:stCondLst>
                            <p:childTnLst>
                              <p:par>
                                <p:cTn id="63" presetID="9" presetClass="entr" presetSubtype="0" fill="hold" grpId="0" nodeType="afterEffect">
                                  <p:stCondLst>
                                    <p:cond delay="0"/>
                                  </p:stCondLst>
                                  <p:childTnLst>
                                    <p:set>
                                      <p:cBhvr>
                                        <p:cTn id="64" dur="1" fill="hold">
                                          <p:stCondLst>
                                            <p:cond delay="0"/>
                                          </p:stCondLst>
                                        </p:cTn>
                                        <p:tgtEl>
                                          <p:spTgt spid="56333"/>
                                        </p:tgtEl>
                                        <p:attrNameLst>
                                          <p:attrName>style.visibility</p:attrName>
                                        </p:attrNameLst>
                                      </p:cBhvr>
                                      <p:to>
                                        <p:strVal val="visible"/>
                                      </p:to>
                                    </p:set>
                                    <p:animEffect transition="in" filter="dissolve">
                                      <p:cBhvr>
                                        <p:cTn id="65" dur="500"/>
                                        <p:tgtEl>
                                          <p:spTgt spid="56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autoUpdateAnimBg="0"/>
      <p:bldP spid="56325" grpId="0" autoUpdateAnimBg="0"/>
      <p:bldP spid="56326" grpId="0" autoUpdateAnimBg="0"/>
      <p:bldP spid="56327" grpId="0" autoUpdateAnimBg="0"/>
      <p:bldP spid="56328" grpId="0" autoUpdateAnimBg="0"/>
      <p:bldP spid="56329" grpId="0" autoUpdateAnimBg="0"/>
      <p:bldP spid="56330" grpId="0" autoUpdateAnimBg="0"/>
      <p:bldP spid="56331" grpId="0" autoUpdateAnimBg="0"/>
      <p:bldP spid="56332" grpId="0" autoUpdateAnimBg="0"/>
      <p:bldP spid="56333" grpId="0" autoUpdateAnimBg="0"/>
      <p:bldP spid="56334"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07F6C4-0EC8-483E-91A9-EC28AA291D63}"/>
              </a:ext>
            </a:extLst>
          </p:cNvPr>
          <p:cNvSpPr>
            <a:spLocks noGrp="1"/>
          </p:cNvSpPr>
          <p:nvPr>
            <p:ph type="title"/>
          </p:nvPr>
        </p:nvSpPr>
        <p:spPr/>
        <p:txBody>
          <a:bodyPr>
            <a:normAutofit fontScale="90000"/>
          </a:bodyPr>
          <a:lstStyle/>
          <a:p>
            <a:r>
              <a:rPr lang="en-PH" cap="none" dirty="0"/>
              <a:t>Issue:  Lack of HH access to potable water</a:t>
            </a:r>
          </a:p>
        </p:txBody>
      </p:sp>
      <p:pic>
        <p:nvPicPr>
          <p:cNvPr id="4" name="Picture 3">
            <a:extLst>
              <a:ext uri="{FF2B5EF4-FFF2-40B4-BE49-F238E27FC236}">
                <a16:creationId xmlns:a16="http://schemas.microsoft.com/office/drawing/2014/main" id="{1AE35ED4-D50E-498C-8BF5-C428E43D88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78" t="24017" r="-1" b="26014"/>
          <a:stretch/>
        </p:blipFill>
        <p:spPr>
          <a:xfrm>
            <a:off x="329231" y="2053021"/>
            <a:ext cx="2233971" cy="2163799"/>
          </a:xfrm>
          <a:prstGeom prst="rect">
            <a:avLst/>
          </a:prstGeom>
        </p:spPr>
      </p:pic>
      <p:sp>
        <p:nvSpPr>
          <p:cNvPr id="5" name="Rectangle 4">
            <a:extLst>
              <a:ext uri="{FF2B5EF4-FFF2-40B4-BE49-F238E27FC236}">
                <a16:creationId xmlns:a16="http://schemas.microsoft.com/office/drawing/2014/main" id="{F1B7E5E1-55E2-4440-84EE-A9ADC04FAEA2}"/>
              </a:ext>
            </a:extLst>
          </p:cNvPr>
          <p:cNvSpPr/>
          <p:nvPr/>
        </p:nvSpPr>
        <p:spPr>
          <a:xfrm>
            <a:off x="-29492" y="4230514"/>
            <a:ext cx="2970913" cy="923330"/>
          </a:xfrm>
          <a:prstGeom prst="rect">
            <a:avLst/>
          </a:prstGeom>
        </p:spPr>
        <p:txBody>
          <a:bodyPr wrap="square">
            <a:spAutoFit/>
          </a:bodyPr>
          <a:lstStyle/>
          <a:p>
            <a:pPr algn="ctr"/>
            <a:r>
              <a:rPr lang="en-US" altLang="en-US" b="1" u="sng" dirty="0"/>
              <a:t>Community-Based Water Treatment System</a:t>
            </a:r>
          </a:p>
          <a:p>
            <a:pPr algn="ctr"/>
            <a:r>
              <a:rPr lang="en-US" altLang="en-US" b="1" dirty="0"/>
              <a:t>(</a:t>
            </a:r>
            <a:r>
              <a:rPr lang="en-US" altLang="en-US" b="1" dirty="0" err="1"/>
              <a:t>ComWATS</a:t>
            </a:r>
            <a:r>
              <a:rPr lang="en-US" altLang="en-US" b="1" dirty="0"/>
              <a:t>)</a:t>
            </a:r>
            <a:endParaRPr lang="en-US" altLang="en-US" dirty="0"/>
          </a:p>
        </p:txBody>
      </p:sp>
      <p:pic>
        <p:nvPicPr>
          <p:cNvPr id="6" name="Picture 2" descr="Image may contain: one or more people, people standing and outdoor">
            <a:extLst>
              <a:ext uri="{FF2B5EF4-FFF2-40B4-BE49-F238E27FC236}">
                <a16:creationId xmlns:a16="http://schemas.microsoft.com/office/drawing/2014/main" id="{77EDA201-9DA4-4D08-906C-7CA93F1DDE2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t="11782" r="2641" b="16305"/>
          <a:stretch/>
        </p:blipFill>
        <p:spPr bwMode="auto">
          <a:xfrm>
            <a:off x="3790339" y="2951517"/>
            <a:ext cx="2821858" cy="21424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9E74711-88AE-4260-B5DF-A1DEDF224BCD}"/>
              </a:ext>
            </a:extLst>
          </p:cNvPr>
          <p:cNvSpPr/>
          <p:nvPr/>
        </p:nvSpPr>
        <p:spPr>
          <a:xfrm>
            <a:off x="3646205" y="2021340"/>
            <a:ext cx="2970913" cy="923330"/>
          </a:xfrm>
          <a:prstGeom prst="rect">
            <a:avLst/>
          </a:prstGeom>
        </p:spPr>
        <p:txBody>
          <a:bodyPr wrap="square">
            <a:spAutoFit/>
          </a:bodyPr>
          <a:lstStyle/>
          <a:p>
            <a:pPr algn="ctr"/>
            <a:r>
              <a:rPr lang="en-US" altLang="en-US" b="1" u="sng" dirty="0"/>
              <a:t>Emergency Disinfection of Drinking Water</a:t>
            </a:r>
          </a:p>
          <a:p>
            <a:pPr algn="ctr"/>
            <a:r>
              <a:rPr lang="en-US" altLang="en-US" b="1" dirty="0"/>
              <a:t>(EDs)</a:t>
            </a:r>
            <a:endParaRPr lang="en-US" altLang="en-US" dirty="0"/>
          </a:p>
        </p:txBody>
      </p:sp>
      <p:sp>
        <p:nvSpPr>
          <p:cNvPr id="8" name="TextBox 7">
            <a:extLst>
              <a:ext uri="{FF2B5EF4-FFF2-40B4-BE49-F238E27FC236}">
                <a16:creationId xmlns:a16="http://schemas.microsoft.com/office/drawing/2014/main" id="{9AA9F61E-860E-4933-8037-AC29E6C0753D}"/>
              </a:ext>
            </a:extLst>
          </p:cNvPr>
          <p:cNvSpPr txBox="1"/>
          <p:nvPr/>
        </p:nvSpPr>
        <p:spPr>
          <a:xfrm>
            <a:off x="7657755" y="4697069"/>
            <a:ext cx="3405099" cy="646331"/>
          </a:xfrm>
          <a:prstGeom prst="rect">
            <a:avLst/>
          </a:prstGeom>
          <a:noFill/>
        </p:spPr>
        <p:txBody>
          <a:bodyPr wrap="none" rtlCol="0">
            <a:spAutoFit/>
          </a:bodyPr>
          <a:lstStyle/>
          <a:p>
            <a:pPr marL="285750" indent="-285750">
              <a:buFont typeface="Arial" panose="020B0604020202020204" pitchFamily="34" charset="0"/>
              <a:buChar char="•"/>
            </a:pPr>
            <a:r>
              <a:rPr lang="en-PH" dirty="0"/>
              <a:t>Household ceramic water filter</a:t>
            </a:r>
          </a:p>
          <a:p>
            <a:pPr marL="285750" indent="-285750">
              <a:buFont typeface="Arial" panose="020B0604020202020204" pitchFamily="34" charset="0"/>
              <a:buChar char="•"/>
            </a:pPr>
            <a:r>
              <a:rPr lang="en-PH" dirty="0"/>
              <a:t>Portable rain water collector</a:t>
            </a:r>
          </a:p>
        </p:txBody>
      </p:sp>
      <p:pic>
        <p:nvPicPr>
          <p:cNvPr id="9" name="Picture 8">
            <a:extLst>
              <a:ext uri="{FF2B5EF4-FFF2-40B4-BE49-F238E27FC236}">
                <a16:creationId xmlns:a16="http://schemas.microsoft.com/office/drawing/2014/main" id="{DCA4CCC4-C9AA-44DE-8261-6BF1DFD17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550" y="2512501"/>
            <a:ext cx="1607029" cy="2142408"/>
          </a:xfrm>
          <a:prstGeom prst="rect">
            <a:avLst/>
          </a:prstGeom>
        </p:spPr>
      </p:pic>
    </p:spTree>
    <p:extLst>
      <p:ext uri="{BB962C8B-B14F-4D97-AF65-F5344CB8AC3E}">
        <p14:creationId xmlns:p14="http://schemas.microsoft.com/office/powerpoint/2010/main" val="304448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extLst>
              <a:ext uri="{FF2B5EF4-FFF2-40B4-BE49-F238E27FC236}">
                <a16:creationId xmlns:a16="http://schemas.microsoft.com/office/drawing/2014/main" id="{B0B8DB4C-1FF3-4161-967C-2B0FB723B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328" y="1005347"/>
            <a:ext cx="9153526" cy="5819775"/>
          </a:xfrm>
          <a:prstGeom prst="rect">
            <a:avLst/>
          </a:prstGeom>
          <a:noFill/>
          <a:extLst>
            <a:ext uri="{909E8E84-426E-40DD-AFC4-6F175D3DCCD1}">
              <a14:hiddenFill xmlns:a14="http://schemas.microsoft.com/office/drawing/2010/main">
                <a:solidFill>
                  <a:srgbClr val="FFFFFF"/>
                </a:solidFill>
              </a14:hiddenFill>
            </a:ext>
          </a:extLst>
        </p:spPr>
      </p:pic>
      <p:sp>
        <p:nvSpPr>
          <p:cNvPr id="74755" name="Freeform 3">
            <a:extLst>
              <a:ext uri="{FF2B5EF4-FFF2-40B4-BE49-F238E27FC236}">
                <a16:creationId xmlns:a16="http://schemas.microsoft.com/office/drawing/2014/main" id="{51AB769E-29D3-4D45-A160-343F73ECBCD4}"/>
              </a:ext>
            </a:extLst>
          </p:cNvPr>
          <p:cNvSpPr>
            <a:spLocks/>
          </p:cNvSpPr>
          <p:nvPr/>
        </p:nvSpPr>
        <p:spPr bwMode="auto">
          <a:xfrm>
            <a:off x="2984091" y="1386346"/>
            <a:ext cx="7924800" cy="5257800"/>
          </a:xfrm>
          <a:custGeom>
            <a:avLst/>
            <a:gdLst>
              <a:gd name="T0" fmla="*/ 4896 w 4992"/>
              <a:gd name="T1" fmla="*/ 2928 h 3312"/>
              <a:gd name="T2" fmla="*/ 4752 w 4992"/>
              <a:gd name="T3" fmla="*/ 2880 h 3312"/>
              <a:gd name="T4" fmla="*/ 4704 w 4992"/>
              <a:gd name="T5" fmla="*/ 2832 h 3312"/>
              <a:gd name="T6" fmla="*/ 4608 w 4992"/>
              <a:gd name="T7" fmla="*/ 2928 h 3312"/>
              <a:gd name="T8" fmla="*/ 4416 w 4992"/>
              <a:gd name="T9" fmla="*/ 2784 h 3312"/>
              <a:gd name="T10" fmla="*/ 4176 w 4992"/>
              <a:gd name="T11" fmla="*/ 2832 h 3312"/>
              <a:gd name="T12" fmla="*/ 4080 w 4992"/>
              <a:gd name="T13" fmla="*/ 2736 h 3312"/>
              <a:gd name="T14" fmla="*/ 3936 w 4992"/>
              <a:gd name="T15" fmla="*/ 2784 h 3312"/>
              <a:gd name="T16" fmla="*/ 3984 w 4992"/>
              <a:gd name="T17" fmla="*/ 2928 h 3312"/>
              <a:gd name="T18" fmla="*/ 4032 w 4992"/>
              <a:gd name="T19" fmla="*/ 2976 h 3312"/>
              <a:gd name="T20" fmla="*/ 3984 w 4992"/>
              <a:gd name="T21" fmla="*/ 3072 h 3312"/>
              <a:gd name="T22" fmla="*/ 3888 w 4992"/>
              <a:gd name="T23" fmla="*/ 3072 h 3312"/>
              <a:gd name="T24" fmla="*/ 3744 w 4992"/>
              <a:gd name="T25" fmla="*/ 3168 h 3312"/>
              <a:gd name="T26" fmla="*/ 3696 w 4992"/>
              <a:gd name="T27" fmla="*/ 3072 h 3312"/>
              <a:gd name="T28" fmla="*/ 3408 w 4992"/>
              <a:gd name="T29" fmla="*/ 3264 h 3312"/>
              <a:gd name="T30" fmla="*/ 2640 w 4992"/>
              <a:gd name="T31" fmla="*/ 3312 h 3312"/>
              <a:gd name="T32" fmla="*/ 2160 w 4992"/>
              <a:gd name="T33" fmla="*/ 3312 h 3312"/>
              <a:gd name="T34" fmla="*/ 2016 w 4992"/>
              <a:gd name="T35" fmla="*/ 3264 h 3312"/>
              <a:gd name="T36" fmla="*/ 1584 w 4992"/>
              <a:gd name="T37" fmla="*/ 3072 h 3312"/>
              <a:gd name="T38" fmla="*/ 1488 w 4992"/>
              <a:gd name="T39" fmla="*/ 3024 h 3312"/>
              <a:gd name="T40" fmla="*/ 1440 w 4992"/>
              <a:gd name="T41" fmla="*/ 2880 h 3312"/>
              <a:gd name="T42" fmla="*/ 1056 w 4992"/>
              <a:gd name="T43" fmla="*/ 2736 h 3312"/>
              <a:gd name="T44" fmla="*/ 864 w 4992"/>
              <a:gd name="T45" fmla="*/ 2544 h 3312"/>
              <a:gd name="T46" fmla="*/ 768 w 4992"/>
              <a:gd name="T47" fmla="*/ 2400 h 3312"/>
              <a:gd name="T48" fmla="*/ 624 w 4992"/>
              <a:gd name="T49" fmla="*/ 1920 h 3312"/>
              <a:gd name="T50" fmla="*/ 624 w 4992"/>
              <a:gd name="T51" fmla="*/ 1728 h 3312"/>
              <a:gd name="T52" fmla="*/ 576 w 4992"/>
              <a:gd name="T53" fmla="*/ 1632 h 3312"/>
              <a:gd name="T54" fmla="*/ 432 w 4992"/>
              <a:gd name="T55" fmla="*/ 1248 h 3312"/>
              <a:gd name="T56" fmla="*/ 432 w 4992"/>
              <a:gd name="T57" fmla="*/ 960 h 3312"/>
              <a:gd name="T58" fmla="*/ 288 w 4992"/>
              <a:gd name="T59" fmla="*/ 576 h 3312"/>
              <a:gd name="T60" fmla="*/ 0 w 4992"/>
              <a:gd name="T61" fmla="*/ 144 h 3312"/>
              <a:gd name="T62" fmla="*/ 144 w 4992"/>
              <a:gd name="T63" fmla="*/ 96 h 3312"/>
              <a:gd name="T64" fmla="*/ 336 w 4992"/>
              <a:gd name="T65" fmla="*/ 96 h 3312"/>
              <a:gd name="T66" fmla="*/ 576 w 4992"/>
              <a:gd name="T67" fmla="*/ 144 h 3312"/>
              <a:gd name="T68" fmla="*/ 720 w 4992"/>
              <a:gd name="T69" fmla="*/ 0 h 3312"/>
              <a:gd name="T70" fmla="*/ 1200 w 4992"/>
              <a:gd name="T71" fmla="*/ 192 h 3312"/>
              <a:gd name="T72" fmla="*/ 1440 w 4992"/>
              <a:gd name="T73" fmla="*/ 288 h 3312"/>
              <a:gd name="T74" fmla="*/ 1776 w 4992"/>
              <a:gd name="T75" fmla="*/ 432 h 3312"/>
              <a:gd name="T76" fmla="*/ 1872 w 4992"/>
              <a:gd name="T77" fmla="*/ 528 h 3312"/>
              <a:gd name="T78" fmla="*/ 2064 w 4992"/>
              <a:gd name="T79" fmla="*/ 192 h 3312"/>
              <a:gd name="T80" fmla="*/ 2544 w 4992"/>
              <a:gd name="T81" fmla="*/ 240 h 3312"/>
              <a:gd name="T82" fmla="*/ 2736 w 4992"/>
              <a:gd name="T83" fmla="*/ 384 h 3312"/>
              <a:gd name="T84" fmla="*/ 2928 w 4992"/>
              <a:gd name="T85" fmla="*/ 480 h 3312"/>
              <a:gd name="T86" fmla="*/ 3360 w 4992"/>
              <a:gd name="T87" fmla="*/ 768 h 3312"/>
              <a:gd name="T88" fmla="*/ 3408 w 4992"/>
              <a:gd name="T89" fmla="*/ 864 h 3312"/>
              <a:gd name="T90" fmla="*/ 3408 w 4992"/>
              <a:gd name="T91" fmla="*/ 1008 h 3312"/>
              <a:gd name="T92" fmla="*/ 3408 w 4992"/>
              <a:gd name="T93" fmla="*/ 1152 h 3312"/>
              <a:gd name="T94" fmla="*/ 3456 w 4992"/>
              <a:gd name="T95" fmla="*/ 1200 h 3312"/>
              <a:gd name="T96" fmla="*/ 3600 w 4992"/>
              <a:gd name="T97" fmla="*/ 1344 h 3312"/>
              <a:gd name="T98" fmla="*/ 3840 w 4992"/>
              <a:gd name="T99" fmla="*/ 1584 h 3312"/>
              <a:gd name="T100" fmla="*/ 4032 w 4992"/>
              <a:gd name="T101" fmla="*/ 1776 h 3312"/>
              <a:gd name="T102" fmla="*/ 4128 w 4992"/>
              <a:gd name="T103" fmla="*/ 1872 h 3312"/>
              <a:gd name="T104" fmla="*/ 4272 w 4992"/>
              <a:gd name="T105" fmla="*/ 1968 h 3312"/>
              <a:gd name="T106" fmla="*/ 4368 w 4992"/>
              <a:gd name="T107" fmla="*/ 2112 h 3312"/>
              <a:gd name="T108" fmla="*/ 4464 w 4992"/>
              <a:gd name="T109" fmla="*/ 2256 h 3312"/>
              <a:gd name="T110" fmla="*/ 4512 w 4992"/>
              <a:gd name="T111" fmla="*/ 2256 h 3312"/>
              <a:gd name="T112" fmla="*/ 4512 w 4992"/>
              <a:gd name="T113" fmla="*/ 2400 h 3312"/>
              <a:gd name="T114" fmla="*/ 4704 w 4992"/>
              <a:gd name="T115" fmla="*/ 2544 h 3312"/>
              <a:gd name="T116" fmla="*/ 4992 w 4992"/>
              <a:gd name="T117" fmla="*/ 2832 h 3312"/>
              <a:gd name="T118" fmla="*/ 4896 w 4992"/>
              <a:gd name="T119" fmla="*/ 2928 h 3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92" h="3312">
                <a:moveTo>
                  <a:pt x="4896" y="2928"/>
                </a:moveTo>
                <a:lnTo>
                  <a:pt x="4752" y="2880"/>
                </a:lnTo>
                <a:lnTo>
                  <a:pt x="4704" y="2832"/>
                </a:lnTo>
                <a:lnTo>
                  <a:pt x="4608" y="2928"/>
                </a:lnTo>
                <a:lnTo>
                  <a:pt x="4416" y="2784"/>
                </a:lnTo>
                <a:lnTo>
                  <a:pt x="4176" y="2832"/>
                </a:lnTo>
                <a:lnTo>
                  <a:pt x="4080" y="2736"/>
                </a:lnTo>
                <a:lnTo>
                  <a:pt x="3936" y="2784"/>
                </a:lnTo>
                <a:lnTo>
                  <a:pt x="3984" y="2928"/>
                </a:lnTo>
                <a:lnTo>
                  <a:pt x="4032" y="2976"/>
                </a:lnTo>
                <a:lnTo>
                  <a:pt x="3984" y="3072"/>
                </a:lnTo>
                <a:lnTo>
                  <a:pt x="3888" y="3072"/>
                </a:lnTo>
                <a:lnTo>
                  <a:pt x="3744" y="3168"/>
                </a:lnTo>
                <a:lnTo>
                  <a:pt x="3696" y="3072"/>
                </a:lnTo>
                <a:lnTo>
                  <a:pt x="3408" y="3264"/>
                </a:lnTo>
                <a:lnTo>
                  <a:pt x="2640" y="3312"/>
                </a:lnTo>
                <a:lnTo>
                  <a:pt x="2160" y="3312"/>
                </a:lnTo>
                <a:lnTo>
                  <a:pt x="2016" y="3264"/>
                </a:lnTo>
                <a:lnTo>
                  <a:pt x="1584" y="3072"/>
                </a:lnTo>
                <a:lnTo>
                  <a:pt x="1488" y="3024"/>
                </a:lnTo>
                <a:lnTo>
                  <a:pt x="1440" y="2880"/>
                </a:lnTo>
                <a:lnTo>
                  <a:pt x="1056" y="2736"/>
                </a:lnTo>
                <a:lnTo>
                  <a:pt x="864" y="2544"/>
                </a:lnTo>
                <a:lnTo>
                  <a:pt x="768" y="2400"/>
                </a:lnTo>
                <a:lnTo>
                  <a:pt x="624" y="1920"/>
                </a:lnTo>
                <a:lnTo>
                  <a:pt x="624" y="1728"/>
                </a:lnTo>
                <a:lnTo>
                  <a:pt x="576" y="1632"/>
                </a:lnTo>
                <a:lnTo>
                  <a:pt x="432" y="1248"/>
                </a:lnTo>
                <a:lnTo>
                  <a:pt x="432" y="960"/>
                </a:lnTo>
                <a:lnTo>
                  <a:pt x="288" y="576"/>
                </a:lnTo>
                <a:lnTo>
                  <a:pt x="0" y="144"/>
                </a:lnTo>
                <a:lnTo>
                  <a:pt x="144" y="96"/>
                </a:lnTo>
                <a:lnTo>
                  <a:pt x="336" y="96"/>
                </a:lnTo>
                <a:lnTo>
                  <a:pt x="576" y="144"/>
                </a:lnTo>
                <a:lnTo>
                  <a:pt x="720" y="0"/>
                </a:lnTo>
                <a:lnTo>
                  <a:pt x="1200" y="192"/>
                </a:lnTo>
                <a:lnTo>
                  <a:pt x="1440" y="288"/>
                </a:lnTo>
                <a:lnTo>
                  <a:pt x="1776" y="432"/>
                </a:lnTo>
                <a:lnTo>
                  <a:pt x="1872" y="528"/>
                </a:lnTo>
                <a:lnTo>
                  <a:pt x="2064" y="192"/>
                </a:lnTo>
                <a:lnTo>
                  <a:pt x="2544" y="240"/>
                </a:lnTo>
                <a:lnTo>
                  <a:pt x="2736" y="384"/>
                </a:lnTo>
                <a:lnTo>
                  <a:pt x="2928" y="480"/>
                </a:lnTo>
                <a:lnTo>
                  <a:pt x="3360" y="768"/>
                </a:lnTo>
                <a:lnTo>
                  <a:pt x="3408" y="864"/>
                </a:lnTo>
                <a:lnTo>
                  <a:pt x="3408" y="1008"/>
                </a:lnTo>
                <a:lnTo>
                  <a:pt x="3408" y="1152"/>
                </a:lnTo>
                <a:lnTo>
                  <a:pt x="3456" y="1200"/>
                </a:lnTo>
                <a:lnTo>
                  <a:pt x="3600" y="1344"/>
                </a:lnTo>
                <a:lnTo>
                  <a:pt x="3840" y="1584"/>
                </a:lnTo>
                <a:lnTo>
                  <a:pt x="4032" y="1776"/>
                </a:lnTo>
                <a:lnTo>
                  <a:pt x="4128" y="1872"/>
                </a:lnTo>
                <a:lnTo>
                  <a:pt x="4272" y="1968"/>
                </a:lnTo>
                <a:lnTo>
                  <a:pt x="4368" y="2112"/>
                </a:lnTo>
                <a:lnTo>
                  <a:pt x="4464" y="2256"/>
                </a:lnTo>
                <a:lnTo>
                  <a:pt x="4512" y="2256"/>
                </a:lnTo>
                <a:lnTo>
                  <a:pt x="4512" y="2400"/>
                </a:lnTo>
                <a:lnTo>
                  <a:pt x="4704" y="2544"/>
                </a:lnTo>
                <a:lnTo>
                  <a:pt x="4992" y="2832"/>
                </a:lnTo>
                <a:lnTo>
                  <a:pt x="4896" y="2928"/>
                </a:lnTo>
                <a:close/>
              </a:path>
            </a:pathLst>
          </a:custGeom>
          <a:noFill/>
          <a:ln w="63500" cap="flat">
            <a:solidFill>
              <a:srgbClr val="FF66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57" name="Line 5">
            <a:extLst>
              <a:ext uri="{FF2B5EF4-FFF2-40B4-BE49-F238E27FC236}">
                <a16:creationId xmlns:a16="http://schemas.microsoft.com/office/drawing/2014/main" id="{FB5B22AD-74D1-4B3B-BC5E-386548995105}"/>
              </a:ext>
            </a:extLst>
          </p:cNvPr>
          <p:cNvSpPr>
            <a:spLocks noChangeShapeType="1"/>
          </p:cNvSpPr>
          <p:nvPr/>
        </p:nvSpPr>
        <p:spPr bwMode="auto">
          <a:xfrm>
            <a:off x="9537291" y="2529346"/>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58" name="Freeform 6">
            <a:extLst>
              <a:ext uri="{FF2B5EF4-FFF2-40B4-BE49-F238E27FC236}">
                <a16:creationId xmlns:a16="http://schemas.microsoft.com/office/drawing/2014/main" id="{FE084DD8-0461-42B9-ADBD-709858F2ADD2}"/>
              </a:ext>
            </a:extLst>
          </p:cNvPr>
          <p:cNvSpPr>
            <a:spLocks/>
          </p:cNvSpPr>
          <p:nvPr/>
        </p:nvSpPr>
        <p:spPr bwMode="auto">
          <a:xfrm>
            <a:off x="3212692" y="1843546"/>
            <a:ext cx="4386263" cy="4419600"/>
          </a:xfrm>
          <a:custGeom>
            <a:avLst/>
            <a:gdLst>
              <a:gd name="T0" fmla="*/ 144 w 2763"/>
              <a:gd name="T1" fmla="*/ 288 h 2784"/>
              <a:gd name="T2" fmla="*/ 240 w 2763"/>
              <a:gd name="T3" fmla="*/ 624 h 2784"/>
              <a:gd name="T4" fmla="*/ 288 w 2763"/>
              <a:gd name="T5" fmla="*/ 960 h 2784"/>
              <a:gd name="T6" fmla="*/ 480 w 2763"/>
              <a:gd name="T7" fmla="*/ 1344 h 2784"/>
              <a:gd name="T8" fmla="*/ 528 w 2763"/>
              <a:gd name="T9" fmla="*/ 1776 h 2784"/>
              <a:gd name="T10" fmla="*/ 912 w 2763"/>
              <a:gd name="T11" fmla="*/ 2448 h 2784"/>
              <a:gd name="T12" fmla="*/ 1344 w 2763"/>
              <a:gd name="T13" fmla="*/ 2784 h 2784"/>
              <a:gd name="T14" fmla="*/ 1680 w 2763"/>
              <a:gd name="T15" fmla="*/ 2544 h 2784"/>
              <a:gd name="T16" fmla="*/ 1824 w 2763"/>
              <a:gd name="T17" fmla="*/ 2544 h 2784"/>
              <a:gd name="T18" fmla="*/ 1965 w 2763"/>
              <a:gd name="T19" fmla="*/ 2523 h 2784"/>
              <a:gd name="T20" fmla="*/ 2152 w 2763"/>
              <a:gd name="T21" fmla="*/ 2564 h 2784"/>
              <a:gd name="T22" fmla="*/ 2209 w 2763"/>
              <a:gd name="T23" fmla="*/ 2596 h 2784"/>
              <a:gd name="T24" fmla="*/ 2379 w 2763"/>
              <a:gd name="T25" fmla="*/ 2629 h 2784"/>
              <a:gd name="T26" fmla="*/ 2363 w 2763"/>
              <a:gd name="T27" fmla="*/ 2572 h 2784"/>
              <a:gd name="T28" fmla="*/ 2411 w 2763"/>
              <a:gd name="T29" fmla="*/ 2531 h 2784"/>
              <a:gd name="T30" fmla="*/ 2338 w 2763"/>
              <a:gd name="T31" fmla="*/ 2458 h 2784"/>
              <a:gd name="T32" fmla="*/ 2420 w 2763"/>
              <a:gd name="T33" fmla="*/ 2442 h 2784"/>
              <a:gd name="T34" fmla="*/ 2460 w 2763"/>
              <a:gd name="T35" fmla="*/ 2377 h 2784"/>
              <a:gd name="T36" fmla="*/ 2485 w 2763"/>
              <a:gd name="T37" fmla="*/ 2345 h 2784"/>
              <a:gd name="T38" fmla="*/ 2541 w 2763"/>
              <a:gd name="T39" fmla="*/ 2150 h 2784"/>
              <a:gd name="T40" fmla="*/ 2606 w 2763"/>
              <a:gd name="T41" fmla="*/ 2077 h 2784"/>
              <a:gd name="T42" fmla="*/ 2744 w 2763"/>
              <a:gd name="T43" fmla="*/ 1890 h 2784"/>
              <a:gd name="T44" fmla="*/ 2695 w 2763"/>
              <a:gd name="T45" fmla="*/ 1785 h 2784"/>
              <a:gd name="T46" fmla="*/ 2736 w 2763"/>
              <a:gd name="T47" fmla="*/ 1736 h 2784"/>
              <a:gd name="T48" fmla="*/ 2695 w 2763"/>
              <a:gd name="T49" fmla="*/ 1687 h 2784"/>
              <a:gd name="T50" fmla="*/ 2549 w 2763"/>
              <a:gd name="T51" fmla="*/ 1485 h 2784"/>
              <a:gd name="T52" fmla="*/ 2444 w 2763"/>
              <a:gd name="T53" fmla="*/ 1111 h 2784"/>
              <a:gd name="T54" fmla="*/ 2411 w 2763"/>
              <a:gd name="T55" fmla="*/ 1030 h 2784"/>
              <a:gd name="T56" fmla="*/ 2290 w 2763"/>
              <a:gd name="T57" fmla="*/ 738 h 2784"/>
              <a:gd name="T58" fmla="*/ 2095 w 2763"/>
              <a:gd name="T59" fmla="*/ 584 h 2784"/>
              <a:gd name="T60" fmla="*/ 2055 w 2763"/>
              <a:gd name="T61" fmla="*/ 544 h 2784"/>
              <a:gd name="T62" fmla="*/ 1941 w 2763"/>
              <a:gd name="T63" fmla="*/ 462 h 2784"/>
              <a:gd name="T64" fmla="*/ 1738 w 2763"/>
              <a:gd name="T65" fmla="*/ 316 h 2784"/>
              <a:gd name="T66" fmla="*/ 1641 w 2763"/>
              <a:gd name="T67" fmla="*/ 268 h 2784"/>
              <a:gd name="T68" fmla="*/ 960 w 2763"/>
              <a:gd name="T69" fmla="*/ 48 h 2784"/>
              <a:gd name="T70" fmla="*/ 432 w 2763"/>
              <a:gd name="T71" fmla="*/ 0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3" h="2784">
                <a:moveTo>
                  <a:pt x="0" y="96"/>
                </a:moveTo>
                <a:lnTo>
                  <a:pt x="144" y="288"/>
                </a:lnTo>
                <a:lnTo>
                  <a:pt x="240" y="576"/>
                </a:lnTo>
                <a:lnTo>
                  <a:pt x="240" y="624"/>
                </a:lnTo>
                <a:lnTo>
                  <a:pt x="288" y="912"/>
                </a:lnTo>
                <a:lnTo>
                  <a:pt x="288" y="960"/>
                </a:lnTo>
                <a:lnTo>
                  <a:pt x="432" y="1344"/>
                </a:lnTo>
                <a:lnTo>
                  <a:pt x="480" y="1344"/>
                </a:lnTo>
                <a:lnTo>
                  <a:pt x="480" y="1536"/>
                </a:lnTo>
                <a:lnTo>
                  <a:pt x="528" y="1776"/>
                </a:lnTo>
                <a:lnTo>
                  <a:pt x="576" y="2016"/>
                </a:lnTo>
                <a:lnTo>
                  <a:pt x="912" y="2448"/>
                </a:lnTo>
                <a:lnTo>
                  <a:pt x="1344" y="2592"/>
                </a:lnTo>
                <a:lnTo>
                  <a:pt x="1344" y="2784"/>
                </a:lnTo>
                <a:lnTo>
                  <a:pt x="1440" y="2784"/>
                </a:lnTo>
                <a:lnTo>
                  <a:pt x="1680" y="2544"/>
                </a:lnTo>
                <a:lnTo>
                  <a:pt x="1776" y="2544"/>
                </a:lnTo>
                <a:lnTo>
                  <a:pt x="1824" y="2544"/>
                </a:lnTo>
                <a:cubicBezTo>
                  <a:pt x="1856" y="2528"/>
                  <a:pt x="1886" y="2507"/>
                  <a:pt x="1920" y="2496"/>
                </a:cubicBezTo>
                <a:cubicBezTo>
                  <a:pt x="1937" y="2491"/>
                  <a:pt x="1949" y="2516"/>
                  <a:pt x="1965" y="2523"/>
                </a:cubicBezTo>
                <a:cubicBezTo>
                  <a:pt x="1981" y="2530"/>
                  <a:pt x="2014" y="2539"/>
                  <a:pt x="2014" y="2539"/>
                </a:cubicBezTo>
                <a:cubicBezTo>
                  <a:pt x="2034" y="2603"/>
                  <a:pt x="2098" y="2570"/>
                  <a:pt x="2152" y="2564"/>
                </a:cubicBezTo>
                <a:cubicBezTo>
                  <a:pt x="2168" y="2567"/>
                  <a:pt x="2187" y="2564"/>
                  <a:pt x="2201" y="2572"/>
                </a:cubicBezTo>
                <a:cubicBezTo>
                  <a:pt x="2208" y="2576"/>
                  <a:pt x="2204" y="2589"/>
                  <a:pt x="2209" y="2596"/>
                </a:cubicBezTo>
                <a:cubicBezTo>
                  <a:pt x="2230" y="2622"/>
                  <a:pt x="2283" y="2653"/>
                  <a:pt x="2314" y="2661"/>
                </a:cubicBezTo>
                <a:cubicBezTo>
                  <a:pt x="2334" y="2657"/>
                  <a:pt x="2371" y="2658"/>
                  <a:pt x="2379" y="2629"/>
                </a:cubicBezTo>
                <a:cubicBezTo>
                  <a:pt x="2382" y="2618"/>
                  <a:pt x="2375" y="2610"/>
                  <a:pt x="2371" y="2596"/>
                </a:cubicBezTo>
                <a:cubicBezTo>
                  <a:pt x="2368" y="2588"/>
                  <a:pt x="2367" y="2579"/>
                  <a:pt x="2363" y="2572"/>
                </a:cubicBezTo>
                <a:cubicBezTo>
                  <a:pt x="2359" y="2565"/>
                  <a:pt x="2345" y="2563"/>
                  <a:pt x="2347" y="2555"/>
                </a:cubicBezTo>
                <a:cubicBezTo>
                  <a:pt x="2351" y="2538"/>
                  <a:pt x="2406" y="2532"/>
                  <a:pt x="2411" y="2531"/>
                </a:cubicBezTo>
                <a:cubicBezTo>
                  <a:pt x="2417" y="2523"/>
                  <a:pt x="2428" y="2517"/>
                  <a:pt x="2428" y="2507"/>
                </a:cubicBezTo>
                <a:cubicBezTo>
                  <a:pt x="2428" y="2460"/>
                  <a:pt x="2366" y="2463"/>
                  <a:pt x="2338" y="2458"/>
                </a:cubicBezTo>
                <a:cubicBezTo>
                  <a:pt x="2341" y="2445"/>
                  <a:pt x="2335" y="2425"/>
                  <a:pt x="2347" y="2418"/>
                </a:cubicBezTo>
                <a:cubicBezTo>
                  <a:pt x="2370" y="2405"/>
                  <a:pt x="2403" y="2431"/>
                  <a:pt x="2420" y="2442"/>
                </a:cubicBezTo>
                <a:cubicBezTo>
                  <a:pt x="2428" y="2437"/>
                  <a:pt x="2441" y="2435"/>
                  <a:pt x="2444" y="2426"/>
                </a:cubicBezTo>
                <a:cubicBezTo>
                  <a:pt x="2459" y="2381"/>
                  <a:pt x="2371" y="2359"/>
                  <a:pt x="2460" y="2377"/>
                </a:cubicBezTo>
                <a:cubicBezTo>
                  <a:pt x="2468" y="2382"/>
                  <a:pt x="2475" y="2395"/>
                  <a:pt x="2485" y="2393"/>
                </a:cubicBezTo>
                <a:cubicBezTo>
                  <a:pt x="2504" y="2388"/>
                  <a:pt x="2488" y="2350"/>
                  <a:pt x="2485" y="2345"/>
                </a:cubicBezTo>
                <a:cubicBezTo>
                  <a:pt x="2438" y="2262"/>
                  <a:pt x="2462" y="2326"/>
                  <a:pt x="2444" y="2272"/>
                </a:cubicBezTo>
                <a:cubicBezTo>
                  <a:pt x="2479" y="2235"/>
                  <a:pt x="2510" y="2191"/>
                  <a:pt x="2541" y="2150"/>
                </a:cubicBezTo>
                <a:cubicBezTo>
                  <a:pt x="2555" y="2153"/>
                  <a:pt x="2569" y="2162"/>
                  <a:pt x="2582" y="2158"/>
                </a:cubicBezTo>
                <a:cubicBezTo>
                  <a:pt x="2609" y="2150"/>
                  <a:pt x="2593" y="2102"/>
                  <a:pt x="2606" y="2077"/>
                </a:cubicBezTo>
                <a:cubicBezTo>
                  <a:pt x="2610" y="2069"/>
                  <a:pt x="2609" y="2063"/>
                  <a:pt x="2631" y="2069"/>
                </a:cubicBezTo>
                <a:cubicBezTo>
                  <a:pt x="2671" y="2001"/>
                  <a:pt x="2674" y="1937"/>
                  <a:pt x="2744" y="1890"/>
                </a:cubicBezTo>
                <a:cubicBezTo>
                  <a:pt x="2752" y="1866"/>
                  <a:pt x="2763" y="1844"/>
                  <a:pt x="2744" y="1817"/>
                </a:cubicBezTo>
                <a:cubicBezTo>
                  <a:pt x="2733" y="1801"/>
                  <a:pt x="2695" y="1785"/>
                  <a:pt x="2695" y="1785"/>
                </a:cubicBezTo>
                <a:cubicBezTo>
                  <a:pt x="2701" y="1774"/>
                  <a:pt x="2704" y="1761"/>
                  <a:pt x="2712" y="1752"/>
                </a:cubicBezTo>
                <a:cubicBezTo>
                  <a:pt x="2718" y="1745"/>
                  <a:pt x="2736" y="1746"/>
                  <a:pt x="2736" y="1736"/>
                </a:cubicBezTo>
                <a:cubicBezTo>
                  <a:pt x="2736" y="1725"/>
                  <a:pt x="2719" y="1721"/>
                  <a:pt x="2712" y="1712"/>
                </a:cubicBezTo>
                <a:cubicBezTo>
                  <a:pt x="2706" y="1704"/>
                  <a:pt x="2701" y="1695"/>
                  <a:pt x="2695" y="1687"/>
                </a:cubicBezTo>
                <a:cubicBezTo>
                  <a:pt x="2723" y="1622"/>
                  <a:pt x="2708" y="1635"/>
                  <a:pt x="2639" y="1614"/>
                </a:cubicBezTo>
                <a:cubicBezTo>
                  <a:pt x="2602" y="1579"/>
                  <a:pt x="2581" y="1526"/>
                  <a:pt x="2549" y="1485"/>
                </a:cubicBezTo>
                <a:cubicBezTo>
                  <a:pt x="2544" y="1407"/>
                  <a:pt x="2525" y="1235"/>
                  <a:pt x="2501" y="1160"/>
                </a:cubicBezTo>
                <a:cubicBezTo>
                  <a:pt x="2498" y="1152"/>
                  <a:pt x="2447" y="1114"/>
                  <a:pt x="2444" y="1111"/>
                </a:cubicBezTo>
                <a:cubicBezTo>
                  <a:pt x="2437" y="1090"/>
                  <a:pt x="2437" y="1067"/>
                  <a:pt x="2428" y="1047"/>
                </a:cubicBezTo>
                <a:cubicBezTo>
                  <a:pt x="2425" y="1040"/>
                  <a:pt x="2415" y="1037"/>
                  <a:pt x="2411" y="1030"/>
                </a:cubicBezTo>
                <a:cubicBezTo>
                  <a:pt x="2404" y="1020"/>
                  <a:pt x="2400" y="1009"/>
                  <a:pt x="2395" y="998"/>
                </a:cubicBezTo>
                <a:cubicBezTo>
                  <a:pt x="2390" y="913"/>
                  <a:pt x="2395" y="773"/>
                  <a:pt x="2290" y="738"/>
                </a:cubicBezTo>
                <a:cubicBezTo>
                  <a:pt x="2273" y="712"/>
                  <a:pt x="2258" y="699"/>
                  <a:pt x="2233" y="681"/>
                </a:cubicBezTo>
                <a:cubicBezTo>
                  <a:pt x="2215" y="627"/>
                  <a:pt x="2147" y="594"/>
                  <a:pt x="2095" y="584"/>
                </a:cubicBezTo>
                <a:cubicBezTo>
                  <a:pt x="2090" y="573"/>
                  <a:pt x="2087" y="560"/>
                  <a:pt x="2079" y="552"/>
                </a:cubicBezTo>
                <a:cubicBezTo>
                  <a:pt x="2073" y="546"/>
                  <a:pt x="2062" y="548"/>
                  <a:pt x="2055" y="544"/>
                </a:cubicBezTo>
                <a:cubicBezTo>
                  <a:pt x="2048" y="540"/>
                  <a:pt x="2044" y="532"/>
                  <a:pt x="2038" y="527"/>
                </a:cubicBezTo>
                <a:cubicBezTo>
                  <a:pt x="2007" y="504"/>
                  <a:pt x="1973" y="484"/>
                  <a:pt x="1941" y="462"/>
                </a:cubicBezTo>
                <a:cubicBezTo>
                  <a:pt x="1904" y="407"/>
                  <a:pt x="1927" y="420"/>
                  <a:pt x="1884" y="406"/>
                </a:cubicBezTo>
                <a:cubicBezTo>
                  <a:pt x="1847" y="348"/>
                  <a:pt x="1796" y="339"/>
                  <a:pt x="1738" y="316"/>
                </a:cubicBezTo>
                <a:cubicBezTo>
                  <a:pt x="1716" y="307"/>
                  <a:pt x="1695" y="295"/>
                  <a:pt x="1673" y="284"/>
                </a:cubicBezTo>
                <a:cubicBezTo>
                  <a:pt x="1662" y="279"/>
                  <a:pt x="1641" y="268"/>
                  <a:pt x="1641" y="268"/>
                </a:cubicBezTo>
                <a:lnTo>
                  <a:pt x="1248" y="144"/>
                </a:lnTo>
                <a:lnTo>
                  <a:pt x="960" y="48"/>
                </a:lnTo>
                <a:lnTo>
                  <a:pt x="864" y="0"/>
                </a:lnTo>
                <a:lnTo>
                  <a:pt x="432" y="0"/>
                </a:lnTo>
                <a:lnTo>
                  <a:pt x="0" y="96"/>
                </a:lnTo>
                <a:close/>
              </a:path>
            </a:pathLst>
          </a:custGeom>
          <a:solidFill>
            <a:srgbClr val="00FF00">
              <a:alpha val="3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59" name="Freeform 7">
            <a:extLst>
              <a:ext uri="{FF2B5EF4-FFF2-40B4-BE49-F238E27FC236}">
                <a16:creationId xmlns:a16="http://schemas.microsoft.com/office/drawing/2014/main" id="{F987CFCF-BD14-44BD-9AEC-60E76B20600F}"/>
              </a:ext>
            </a:extLst>
          </p:cNvPr>
          <p:cNvSpPr>
            <a:spLocks/>
          </p:cNvSpPr>
          <p:nvPr/>
        </p:nvSpPr>
        <p:spPr bwMode="auto">
          <a:xfrm>
            <a:off x="5498691" y="2986546"/>
            <a:ext cx="5486400" cy="3733800"/>
          </a:xfrm>
          <a:custGeom>
            <a:avLst/>
            <a:gdLst>
              <a:gd name="T0" fmla="*/ 528 w 3456"/>
              <a:gd name="T1" fmla="*/ 2304 h 2352"/>
              <a:gd name="T2" fmla="*/ 1056 w 3456"/>
              <a:gd name="T3" fmla="*/ 2304 h 2352"/>
              <a:gd name="T4" fmla="*/ 1872 w 3456"/>
              <a:gd name="T5" fmla="*/ 2256 h 2352"/>
              <a:gd name="T6" fmla="*/ 2304 w 3456"/>
              <a:gd name="T7" fmla="*/ 2064 h 2352"/>
              <a:gd name="T8" fmla="*/ 2448 w 3456"/>
              <a:gd name="T9" fmla="*/ 1920 h 2352"/>
              <a:gd name="T10" fmla="*/ 2496 w 3456"/>
              <a:gd name="T11" fmla="*/ 1728 h 2352"/>
              <a:gd name="T12" fmla="*/ 2688 w 3456"/>
              <a:gd name="T13" fmla="*/ 1824 h 2352"/>
              <a:gd name="T14" fmla="*/ 2976 w 3456"/>
              <a:gd name="T15" fmla="*/ 1872 h 2352"/>
              <a:gd name="T16" fmla="*/ 3120 w 3456"/>
              <a:gd name="T17" fmla="*/ 1872 h 2352"/>
              <a:gd name="T18" fmla="*/ 3456 w 3456"/>
              <a:gd name="T19" fmla="*/ 1776 h 2352"/>
              <a:gd name="T20" fmla="*/ 2880 w 3456"/>
              <a:gd name="T21" fmla="*/ 1248 h 2352"/>
              <a:gd name="T22" fmla="*/ 2304 w 3456"/>
              <a:gd name="T23" fmla="*/ 576 h 2352"/>
              <a:gd name="T24" fmla="*/ 1872 w 3456"/>
              <a:gd name="T25" fmla="*/ 96 h 2352"/>
              <a:gd name="T26" fmla="*/ 1776 w 3456"/>
              <a:gd name="T27" fmla="*/ 48 h 2352"/>
              <a:gd name="T28" fmla="*/ 1056 w 3456"/>
              <a:gd name="T29" fmla="*/ 240 h 2352"/>
              <a:gd name="T30" fmla="*/ 1056 w 3456"/>
              <a:gd name="T31" fmla="*/ 432 h 2352"/>
              <a:gd name="T32" fmla="*/ 1104 w 3456"/>
              <a:gd name="T33" fmla="*/ 624 h 2352"/>
              <a:gd name="T34" fmla="*/ 1109 w 3456"/>
              <a:gd name="T35" fmla="*/ 700 h 2352"/>
              <a:gd name="T36" fmla="*/ 1166 w 3456"/>
              <a:gd name="T37" fmla="*/ 838 h 2352"/>
              <a:gd name="T38" fmla="*/ 1215 w 3456"/>
              <a:gd name="T39" fmla="*/ 870 h 2352"/>
              <a:gd name="T40" fmla="*/ 1255 w 3456"/>
              <a:gd name="T41" fmla="*/ 959 h 2352"/>
              <a:gd name="T42" fmla="*/ 1320 w 3456"/>
              <a:gd name="T43" fmla="*/ 1122 h 2352"/>
              <a:gd name="T44" fmla="*/ 1207 w 3456"/>
              <a:gd name="T45" fmla="*/ 1300 h 2352"/>
              <a:gd name="T46" fmla="*/ 1126 w 3456"/>
              <a:gd name="T47" fmla="*/ 1446 h 2352"/>
              <a:gd name="T48" fmla="*/ 1012 w 3456"/>
              <a:gd name="T49" fmla="*/ 1535 h 2352"/>
              <a:gd name="T50" fmla="*/ 1020 w 3456"/>
              <a:gd name="T51" fmla="*/ 1649 h 2352"/>
              <a:gd name="T52" fmla="*/ 1008 w 3456"/>
              <a:gd name="T53" fmla="*/ 1728 h 2352"/>
              <a:gd name="T54" fmla="*/ 947 w 3456"/>
              <a:gd name="T55" fmla="*/ 1698 h 2352"/>
              <a:gd name="T56" fmla="*/ 947 w 3456"/>
              <a:gd name="T57" fmla="*/ 1754 h 2352"/>
              <a:gd name="T58" fmla="*/ 915 w 3456"/>
              <a:gd name="T59" fmla="*/ 1827 h 2352"/>
              <a:gd name="T60" fmla="*/ 915 w 3456"/>
              <a:gd name="T61" fmla="*/ 1933 h 2352"/>
              <a:gd name="T62" fmla="*/ 809 w 3456"/>
              <a:gd name="T63" fmla="*/ 1884 h 2352"/>
              <a:gd name="T64" fmla="*/ 688 w 3456"/>
              <a:gd name="T65" fmla="*/ 1835 h 2352"/>
              <a:gd name="T66" fmla="*/ 266 w 3456"/>
              <a:gd name="T67" fmla="*/ 1803 h 2352"/>
              <a:gd name="T68" fmla="*/ 201 w 3456"/>
              <a:gd name="T69" fmla="*/ 1835 h 2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56" h="2352">
                <a:moveTo>
                  <a:pt x="0" y="2064"/>
                </a:moveTo>
                <a:lnTo>
                  <a:pt x="528" y="2304"/>
                </a:lnTo>
                <a:lnTo>
                  <a:pt x="768" y="2304"/>
                </a:lnTo>
                <a:lnTo>
                  <a:pt x="1056" y="2304"/>
                </a:lnTo>
                <a:lnTo>
                  <a:pt x="1680" y="2352"/>
                </a:lnTo>
                <a:lnTo>
                  <a:pt x="1872" y="2256"/>
                </a:lnTo>
                <a:lnTo>
                  <a:pt x="2112" y="2112"/>
                </a:lnTo>
                <a:lnTo>
                  <a:pt x="2304" y="2064"/>
                </a:lnTo>
                <a:lnTo>
                  <a:pt x="2448" y="2016"/>
                </a:lnTo>
                <a:lnTo>
                  <a:pt x="2448" y="1920"/>
                </a:lnTo>
                <a:lnTo>
                  <a:pt x="2400" y="1824"/>
                </a:lnTo>
                <a:lnTo>
                  <a:pt x="2496" y="1728"/>
                </a:lnTo>
                <a:lnTo>
                  <a:pt x="2592" y="1776"/>
                </a:lnTo>
                <a:lnTo>
                  <a:pt x="2688" y="1824"/>
                </a:lnTo>
                <a:lnTo>
                  <a:pt x="2832" y="1728"/>
                </a:lnTo>
                <a:lnTo>
                  <a:pt x="2976" y="1872"/>
                </a:lnTo>
                <a:lnTo>
                  <a:pt x="3024" y="1920"/>
                </a:lnTo>
                <a:lnTo>
                  <a:pt x="3120" y="1872"/>
                </a:lnTo>
                <a:lnTo>
                  <a:pt x="3360" y="1920"/>
                </a:lnTo>
                <a:lnTo>
                  <a:pt x="3456" y="1776"/>
                </a:lnTo>
                <a:lnTo>
                  <a:pt x="2928" y="1392"/>
                </a:lnTo>
                <a:lnTo>
                  <a:pt x="2880" y="1248"/>
                </a:lnTo>
                <a:lnTo>
                  <a:pt x="2640" y="1008"/>
                </a:lnTo>
                <a:lnTo>
                  <a:pt x="2304" y="576"/>
                </a:lnTo>
                <a:lnTo>
                  <a:pt x="1872" y="192"/>
                </a:lnTo>
                <a:lnTo>
                  <a:pt x="1872" y="96"/>
                </a:lnTo>
                <a:lnTo>
                  <a:pt x="1872" y="0"/>
                </a:lnTo>
                <a:lnTo>
                  <a:pt x="1776" y="48"/>
                </a:lnTo>
                <a:lnTo>
                  <a:pt x="1632" y="432"/>
                </a:lnTo>
                <a:lnTo>
                  <a:pt x="1056" y="240"/>
                </a:lnTo>
                <a:lnTo>
                  <a:pt x="1008" y="384"/>
                </a:lnTo>
                <a:lnTo>
                  <a:pt x="1056" y="432"/>
                </a:lnTo>
                <a:lnTo>
                  <a:pt x="1056" y="528"/>
                </a:lnTo>
                <a:cubicBezTo>
                  <a:pt x="1072" y="560"/>
                  <a:pt x="1096" y="589"/>
                  <a:pt x="1104" y="624"/>
                </a:cubicBezTo>
                <a:cubicBezTo>
                  <a:pt x="1107" y="637"/>
                  <a:pt x="1087" y="646"/>
                  <a:pt x="1085" y="659"/>
                </a:cubicBezTo>
                <a:cubicBezTo>
                  <a:pt x="1082" y="676"/>
                  <a:pt x="1100" y="690"/>
                  <a:pt x="1109" y="700"/>
                </a:cubicBezTo>
                <a:cubicBezTo>
                  <a:pt x="1118" y="733"/>
                  <a:pt x="1127" y="759"/>
                  <a:pt x="1142" y="789"/>
                </a:cubicBezTo>
                <a:cubicBezTo>
                  <a:pt x="1151" y="808"/>
                  <a:pt x="1148" y="823"/>
                  <a:pt x="1166" y="838"/>
                </a:cubicBezTo>
                <a:cubicBezTo>
                  <a:pt x="1173" y="843"/>
                  <a:pt x="1183" y="843"/>
                  <a:pt x="1191" y="846"/>
                </a:cubicBezTo>
                <a:cubicBezTo>
                  <a:pt x="1199" y="854"/>
                  <a:pt x="1205" y="865"/>
                  <a:pt x="1215" y="870"/>
                </a:cubicBezTo>
                <a:cubicBezTo>
                  <a:pt x="1230" y="878"/>
                  <a:pt x="1264" y="886"/>
                  <a:pt x="1264" y="886"/>
                </a:cubicBezTo>
                <a:cubicBezTo>
                  <a:pt x="1289" y="913"/>
                  <a:pt x="1280" y="935"/>
                  <a:pt x="1255" y="959"/>
                </a:cubicBezTo>
                <a:cubicBezTo>
                  <a:pt x="1273" y="1009"/>
                  <a:pt x="1280" y="967"/>
                  <a:pt x="1296" y="1016"/>
                </a:cubicBezTo>
                <a:cubicBezTo>
                  <a:pt x="1287" y="1060"/>
                  <a:pt x="1288" y="1088"/>
                  <a:pt x="1320" y="1122"/>
                </a:cubicBezTo>
                <a:cubicBezTo>
                  <a:pt x="1302" y="1196"/>
                  <a:pt x="1309" y="1247"/>
                  <a:pt x="1231" y="1268"/>
                </a:cubicBezTo>
                <a:cubicBezTo>
                  <a:pt x="1223" y="1279"/>
                  <a:pt x="1213" y="1288"/>
                  <a:pt x="1207" y="1300"/>
                </a:cubicBezTo>
                <a:cubicBezTo>
                  <a:pt x="1187" y="1341"/>
                  <a:pt x="1208" y="1340"/>
                  <a:pt x="1158" y="1357"/>
                </a:cubicBezTo>
                <a:cubicBezTo>
                  <a:pt x="1157" y="1360"/>
                  <a:pt x="1132" y="1440"/>
                  <a:pt x="1126" y="1446"/>
                </a:cubicBezTo>
                <a:cubicBezTo>
                  <a:pt x="1118" y="1454"/>
                  <a:pt x="1104" y="1451"/>
                  <a:pt x="1093" y="1454"/>
                </a:cubicBezTo>
                <a:cubicBezTo>
                  <a:pt x="1071" y="1489"/>
                  <a:pt x="1034" y="1513"/>
                  <a:pt x="1012" y="1535"/>
                </a:cubicBezTo>
                <a:cubicBezTo>
                  <a:pt x="1020" y="1567"/>
                  <a:pt x="1021" y="1586"/>
                  <a:pt x="1045" y="1608"/>
                </a:cubicBezTo>
                <a:cubicBezTo>
                  <a:pt x="1056" y="1642"/>
                  <a:pt x="1067" y="1664"/>
                  <a:pt x="1020" y="1649"/>
                </a:cubicBezTo>
                <a:cubicBezTo>
                  <a:pt x="1007" y="1652"/>
                  <a:pt x="950" y="1628"/>
                  <a:pt x="980" y="1657"/>
                </a:cubicBezTo>
                <a:cubicBezTo>
                  <a:pt x="989" y="1681"/>
                  <a:pt x="1008" y="1703"/>
                  <a:pt x="1008" y="1728"/>
                </a:cubicBezTo>
                <a:cubicBezTo>
                  <a:pt x="1008" y="1762"/>
                  <a:pt x="968" y="1731"/>
                  <a:pt x="955" y="1722"/>
                </a:cubicBezTo>
                <a:cubicBezTo>
                  <a:pt x="952" y="1714"/>
                  <a:pt x="955" y="1699"/>
                  <a:pt x="947" y="1698"/>
                </a:cubicBezTo>
                <a:cubicBezTo>
                  <a:pt x="894" y="1689"/>
                  <a:pt x="903" y="1726"/>
                  <a:pt x="923" y="1746"/>
                </a:cubicBezTo>
                <a:cubicBezTo>
                  <a:pt x="929" y="1752"/>
                  <a:pt x="939" y="1751"/>
                  <a:pt x="947" y="1754"/>
                </a:cubicBezTo>
                <a:cubicBezTo>
                  <a:pt x="963" y="1802"/>
                  <a:pt x="979" y="1799"/>
                  <a:pt x="939" y="1819"/>
                </a:cubicBezTo>
                <a:cubicBezTo>
                  <a:pt x="931" y="1823"/>
                  <a:pt x="923" y="1824"/>
                  <a:pt x="915" y="1827"/>
                </a:cubicBezTo>
                <a:cubicBezTo>
                  <a:pt x="925" y="1857"/>
                  <a:pt x="929" y="1887"/>
                  <a:pt x="939" y="1917"/>
                </a:cubicBezTo>
                <a:cubicBezTo>
                  <a:pt x="931" y="1922"/>
                  <a:pt x="925" y="1933"/>
                  <a:pt x="915" y="1933"/>
                </a:cubicBezTo>
                <a:cubicBezTo>
                  <a:pt x="907" y="1933"/>
                  <a:pt x="905" y="1920"/>
                  <a:pt x="898" y="1917"/>
                </a:cubicBezTo>
                <a:cubicBezTo>
                  <a:pt x="864" y="1903"/>
                  <a:pt x="841" y="1905"/>
                  <a:pt x="809" y="1884"/>
                </a:cubicBezTo>
                <a:cubicBezTo>
                  <a:pt x="788" y="1852"/>
                  <a:pt x="798" y="1839"/>
                  <a:pt x="761" y="1827"/>
                </a:cubicBezTo>
                <a:cubicBezTo>
                  <a:pt x="737" y="1830"/>
                  <a:pt x="712" y="1830"/>
                  <a:pt x="688" y="1835"/>
                </a:cubicBezTo>
                <a:cubicBezTo>
                  <a:pt x="671" y="1838"/>
                  <a:pt x="639" y="1852"/>
                  <a:pt x="639" y="1852"/>
                </a:cubicBezTo>
                <a:cubicBezTo>
                  <a:pt x="468" y="1781"/>
                  <a:pt x="648" y="1813"/>
                  <a:pt x="266" y="1803"/>
                </a:cubicBezTo>
                <a:cubicBezTo>
                  <a:pt x="258" y="1808"/>
                  <a:pt x="250" y="1815"/>
                  <a:pt x="241" y="1819"/>
                </a:cubicBezTo>
                <a:cubicBezTo>
                  <a:pt x="228" y="1825"/>
                  <a:pt x="209" y="1826"/>
                  <a:pt x="201" y="1835"/>
                </a:cubicBezTo>
                <a:lnTo>
                  <a:pt x="0" y="2064"/>
                </a:lnTo>
                <a:close/>
              </a:path>
            </a:pathLst>
          </a:custGeom>
          <a:solidFill>
            <a:srgbClr val="FFFF00">
              <a:alpha val="3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60" name="Freeform 8">
            <a:extLst>
              <a:ext uri="{FF2B5EF4-FFF2-40B4-BE49-F238E27FC236}">
                <a16:creationId xmlns:a16="http://schemas.microsoft.com/office/drawing/2014/main" id="{C8E7A19D-358D-4F4D-AC35-F2069D105236}"/>
              </a:ext>
            </a:extLst>
          </p:cNvPr>
          <p:cNvSpPr>
            <a:spLocks/>
          </p:cNvSpPr>
          <p:nvPr/>
        </p:nvSpPr>
        <p:spPr bwMode="auto">
          <a:xfrm>
            <a:off x="6489291" y="1843546"/>
            <a:ext cx="1905000" cy="1828800"/>
          </a:xfrm>
          <a:custGeom>
            <a:avLst/>
            <a:gdLst>
              <a:gd name="T0" fmla="*/ 336 w 1200"/>
              <a:gd name="T1" fmla="*/ 0 h 1152"/>
              <a:gd name="T2" fmla="*/ 0 w 1200"/>
              <a:gd name="T3" fmla="*/ 528 h 1152"/>
              <a:gd name="T4" fmla="*/ 48 w 1200"/>
              <a:gd name="T5" fmla="*/ 576 h 1152"/>
              <a:gd name="T6" fmla="*/ 144 w 1200"/>
              <a:gd name="T7" fmla="*/ 672 h 1152"/>
              <a:gd name="T8" fmla="*/ 240 w 1200"/>
              <a:gd name="T9" fmla="*/ 720 h 1152"/>
              <a:gd name="T10" fmla="*/ 288 w 1200"/>
              <a:gd name="T11" fmla="*/ 816 h 1152"/>
              <a:gd name="T12" fmla="*/ 336 w 1200"/>
              <a:gd name="T13" fmla="*/ 912 h 1152"/>
              <a:gd name="T14" fmla="*/ 336 w 1200"/>
              <a:gd name="T15" fmla="*/ 960 h 1152"/>
              <a:gd name="T16" fmla="*/ 336 w 1200"/>
              <a:gd name="T17" fmla="*/ 1008 h 1152"/>
              <a:gd name="T18" fmla="*/ 372 w 1200"/>
              <a:gd name="T19" fmla="*/ 1047 h 1152"/>
              <a:gd name="T20" fmla="*/ 380 w 1200"/>
              <a:gd name="T21" fmla="*/ 1071 h 1152"/>
              <a:gd name="T22" fmla="*/ 432 w 1200"/>
              <a:gd name="T23" fmla="*/ 960 h 1152"/>
              <a:gd name="T24" fmla="*/ 1008 w 1200"/>
              <a:gd name="T25" fmla="*/ 1152 h 1152"/>
              <a:gd name="T26" fmla="*/ 1152 w 1200"/>
              <a:gd name="T27" fmla="*/ 768 h 1152"/>
              <a:gd name="T28" fmla="*/ 1200 w 1200"/>
              <a:gd name="T29" fmla="*/ 720 h 1152"/>
              <a:gd name="T30" fmla="*/ 1200 w 1200"/>
              <a:gd name="T31" fmla="*/ 480 h 1152"/>
              <a:gd name="T32" fmla="*/ 336 w 1200"/>
              <a:gd name="T33" fmla="*/ 0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00" h="1152">
                <a:moveTo>
                  <a:pt x="336" y="0"/>
                </a:moveTo>
                <a:lnTo>
                  <a:pt x="0" y="528"/>
                </a:lnTo>
                <a:lnTo>
                  <a:pt x="48" y="576"/>
                </a:lnTo>
                <a:lnTo>
                  <a:pt x="144" y="672"/>
                </a:lnTo>
                <a:lnTo>
                  <a:pt x="240" y="720"/>
                </a:lnTo>
                <a:lnTo>
                  <a:pt x="288" y="816"/>
                </a:lnTo>
                <a:lnTo>
                  <a:pt x="336" y="912"/>
                </a:lnTo>
                <a:lnTo>
                  <a:pt x="336" y="960"/>
                </a:lnTo>
                <a:lnTo>
                  <a:pt x="336" y="1008"/>
                </a:lnTo>
                <a:cubicBezTo>
                  <a:pt x="358" y="1023"/>
                  <a:pt x="359" y="1020"/>
                  <a:pt x="372" y="1047"/>
                </a:cubicBezTo>
                <a:cubicBezTo>
                  <a:pt x="376" y="1055"/>
                  <a:pt x="380" y="1071"/>
                  <a:pt x="380" y="1071"/>
                </a:cubicBezTo>
                <a:lnTo>
                  <a:pt x="432" y="960"/>
                </a:lnTo>
                <a:lnTo>
                  <a:pt x="1008" y="1152"/>
                </a:lnTo>
                <a:lnTo>
                  <a:pt x="1152" y="768"/>
                </a:lnTo>
                <a:lnTo>
                  <a:pt x="1200" y="720"/>
                </a:lnTo>
                <a:lnTo>
                  <a:pt x="1200" y="480"/>
                </a:lnTo>
                <a:lnTo>
                  <a:pt x="336" y="0"/>
                </a:lnTo>
                <a:close/>
              </a:path>
            </a:pathLst>
          </a:custGeom>
          <a:solidFill>
            <a:srgbClr val="FF99CC">
              <a:alpha val="3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61" name="Freeform 9">
            <a:extLst>
              <a:ext uri="{FF2B5EF4-FFF2-40B4-BE49-F238E27FC236}">
                <a16:creationId xmlns:a16="http://schemas.microsoft.com/office/drawing/2014/main" id="{1F9D1BE2-CCBE-481C-8ACD-F37FE67CBA79}"/>
              </a:ext>
            </a:extLst>
          </p:cNvPr>
          <p:cNvSpPr>
            <a:spLocks/>
          </p:cNvSpPr>
          <p:nvPr/>
        </p:nvSpPr>
        <p:spPr bwMode="auto">
          <a:xfrm>
            <a:off x="2984091" y="1386346"/>
            <a:ext cx="3657600" cy="1371600"/>
          </a:xfrm>
          <a:custGeom>
            <a:avLst/>
            <a:gdLst>
              <a:gd name="T0" fmla="*/ 1920 w 2304"/>
              <a:gd name="T1" fmla="*/ 432 h 864"/>
              <a:gd name="T2" fmla="*/ 2112 w 2304"/>
              <a:gd name="T3" fmla="*/ 576 h 864"/>
              <a:gd name="T4" fmla="*/ 2304 w 2304"/>
              <a:gd name="T5" fmla="*/ 720 h 864"/>
              <a:gd name="T6" fmla="*/ 2208 w 2304"/>
              <a:gd name="T7" fmla="*/ 864 h 864"/>
              <a:gd name="T8" fmla="*/ 2016 w 2304"/>
              <a:gd name="T9" fmla="*/ 672 h 864"/>
              <a:gd name="T10" fmla="*/ 1824 w 2304"/>
              <a:gd name="T11" fmla="*/ 576 h 864"/>
              <a:gd name="T12" fmla="*/ 1296 w 2304"/>
              <a:gd name="T13" fmla="*/ 384 h 864"/>
              <a:gd name="T14" fmla="*/ 1008 w 2304"/>
              <a:gd name="T15" fmla="*/ 288 h 864"/>
              <a:gd name="T16" fmla="*/ 576 w 2304"/>
              <a:gd name="T17" fmla="*/ 288 h 864"/>
              <a:gd name="T18" fmla="*/ 144 w 2304"/>
              <a:gd name="T19" fmla="*/ 384 h 864"/>
              <a:gd name="T20" fmla="*/ 48 w 2304"/>
              <a:gd name="T21" fmla="*/ 192 h 864"/>
              <a:gd name="T22" fmla="*/ 0 w 2304"/>
              <a:gd name="T23" fmla="*/ 144 h 864"/>
              <a:gd name="T24" fmla="*/ 240 w 2304"/>
              <a:gd name="T25" fmla="*/ 96 h 864"/>
              <a:gd name="T26" fmla="*/ 576 w 2304"/>
              <a:gd name="T27" fmla="*/ 144 h 864"/>
              <a:gd name="T28" fmla="*/ 720 w 2304"/>
              <a:gd name="T29" fmla="*/ 0 h 864"/>
              <a:gd name="T30" fmla="*/ 1488 w 2304"/>
              <a:gd name="T31" fmla="*/ 336 h 864"/>
              <a:gd name="T32" fmla="*/ 1728 w 2304"/>
              <a:gd name="T33" fmla="*/ 432 h 864"/>
              <a:gd name="T34" fmla="*/ 1872 w 2304"/>
              <a:gd name="T35" fmla="*/ 480 h 864"/>
              <a:gd name="T36" fmla="*/ 1920 w 2304"/>
              <a:gd name="T37" fmla="*/ 43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4" h="864">
                <a:moveTo>
                  <a:pt x="1920" y="432"/>
                </a:moveTo>
                <a:lnTo>
                  <a:pt x="2112" y="576"/>
                </a:lnTo>
                <a:lnTo>
                  <a:pt x="2304" y="720"/>
                </a:lnTo>
                <a:lnTo>
                  <a:pt x="2208" y="864"/>
                </a:lnTo>
                <a:lnTo>
                  <a:pt x="2016" y="672"/>
                </a:lnTo>
                <a:lnTo>
                  <a:pt x="1824" y="576"/>
                </a:lnTo>
                <a:lnTo>
                  <a:pt x="1296" y="384"/>
                </a:lnTo>
                <a:lnTo>
                  <a:pt x="1008" y="288"/>
                </a:lnTo>
                <a:lnTo>
                  <a:pt x="576" y="288"/>
                </a:lnTo>
                <a:lnTo>
                  <a:pt x="144" y="384"/>
                </a:lnTo>
                <a:lnTo>
                  <a:pt x="48" y="192"/>
                </a:lnTo>
                <a:lnTo>
                  <a:pt x="0" y="144"/>
                </a:lnTo>
                <a:lnTo>
                  <a:pt x="240" y="96"/>
                </a:lnTo>
                <a:lnTo>
                  <a:pt x="576" y="144"/>
                </a:lnTo>
                <a:lnTo>
                  <a:pt x="720" y="0"/>
                </a:lnTo>
                <a:lnTo>
                  <a:pt x="1488" y="336"/>
                </a:lnTo>
                <a:lnTo>
                  <a:pt x="1728" y="432"/>
                </a:lnTo>
                <a:lnTo>
                  <a:pt x="1872" y="480"/>
                </a:lnTo>
                <a:lnTo>
                  <a:pt x="1920" y="432"/>
                </a:lnTo>
                <a:close/>
              </a:path>
            </a:pathLst>
          </a:custGeom>
          <a:solidFill>
            <a:srgbClr val="008000">
              <a:alpha val="50000"/>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62" name="Freeform 10">
            <a:extLst>
              <a:ext uri="{FF2B5EF4-FFF2-40B4-BE49-F238E27FC236}">
                <a16:creationId xmlns:a16="http://schemas.microsoft.com/office/drawing/2014/main" id="{ED7990CA-02CB-4A1B-A58E-1D953EEA9F4A}"/>
              </a:ext>
            </a:extLst>
          </p:cNvPr>
          <p:cNvSpPr>
            <a:spLocks/>
          </p:cNvSpPr>
          <p:nvPr/>
        </p:nvSpPr>
        <p:spPr bwMode="auto">
          <a:xfrm>
            <a:off x="6032091" y="1691146"/>
            <a:ext cx="990600" cy="838200"/>
          </a:xfrm>
          <a:custGeom>
            <a:avLst/>
            <a:gdLst>
              <a:gd name="T0" fmla="*/ 624 w 624"/>
              <a:gd name="T1" fmla="*/ 96 h 528"/>
              <a:gd name="T2" fmla="*/ 336 w 624"/>
              <a:gd name="T3" fmla="*/ 528 h 528"/>
              <a:gd name="T4" fmla="*/ 0 w 624"/>
              <a:gd name="T5" fmla="*/ 240 h 528"/>
              <a:gd name="T6" fmla="*/ 192 w 624"/>
              <a:gd name="T7" fmla="*/ 0 h 528"/>
              <a:gd name="T8" fmla="*/ 432 w 624"/>
              <a:gd name="T9" fmla="*/ 48 h 528"/>
              <a:gd name="T10" fmla="*/ 624 w 624"/>
              <a:gd name="T11" fmla="*/ 96 h 528"/>
            </a:gdLst>
            <a:ahLst/>
            <a:cxnLst>
              <a:cxn ang="0">
                <a:pos x="T0" y="T1"/>
              </a:cxn>
              <a:cxn ang="0">
                <a:pos x="T2" y="T3"/>
              </a:cxn>
              <a:cxn ang="0">
                <a:pos x="T4" y="T5"/>
              </a:cxn>
              <a:cxn ang="0">
                <a:pos x="T6" y="T7"/>
              </a:cxn>
              <a:cxn ang="0">
                <a:pos x="T8" y="T9"/>
              </a:cxn>
              <a:cxn ang="0">
                <a:pos x="T10" y="T11"/>
              </a:cxn>
            </a:cxnLst>
            <a:rect l="0" t="0" r="r" b="b"/>
            <a:pathLst>
              <a:path w="624" h="528">
                <a:moveTo>
                  <a:pt x="624" y="96"/>
                </a:moveTo>
                <a:lnTo>
                  <a:pt x="336" y="528"/>
                </a:lnTo>
                <a:lnTo>
                  <a:pt x="0" y="240"/>
                </a:lnTo>
                <a:lnTo>
                  <a:pt x="192" y="0"/>
                </a:lnTo>
                <a:lnTo>
                  <a:pt x="432" y="48"/>
                </a:lnTo>
                <a:lnTo>
                  <a:pt x="624" y="96"/>
                </a:lnTo>
                <a:close/>
              </a:path>
            </a:pathLst>
          </a:custGeom>
          <a:solidFill>
            <a:srgbClr val="CC6600">
              <a:alpha val="60001"/>
            </a:srgbClr>
          </a:solidFill>
          <a:ln>
            <a:noFill/>
          </a:ln>
          <a:effectLst/>
          <a:extLst>
            <a:ext uri="{91240B29-F687-4F45-9708-019B960494DF}">
              <a14:hiddenLine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PH"/>
          </a:p>
        </p:txBody>
      </p:sp>
      <p:sp>
        <p:nvSpPr>
          <p:cNvPr id="74763" name="Rectangle 11">
            <a:extLst>
              <a:ext uri="{FF2B5EF4-FFF2-40B4-BE49-F238E27FC236}">
                <a16:creationId xmlns:a16="http://schemas.microsoft.com/office/drawing/2014/main" id="{15EA9B2C-2B0B-49C6-9AA5-2E7F366EFF06}"/>
              </a:ext>
            </a:extLst>
          </p:cNvPr>
          <p:cNvSpPr>
            <a:spLocks noChangeArrowheads="1"/>
          </p:cNvSpPr>
          <p:nvPr/>
        </p:nvSpPr>
        <p:spPr bwMode="auto">
          <a:xfrm>
            <a:off x="7708491" y="4739146"/>
            <a:ext cx="1371600" cy="228600"/>
          </a:xfrm>
          <a:prstGeom prst="rect">
            <a:avLst/>
          </a:prstGeom>
          <a:gradFill rotWithShape="1">
            <a:gsLst>
              <a:gs pos="0">
                <a:srgbClr val="00FFFF"/>
              </a:gs>
              <a:gs pos="100000">
                <a:srgbClr val="00FFFF">
                  <a:gamma/>
                  <a:shade val="46275"/>
                  <a:invGamma/>
                </a:srgbClr>
              </a:gs>
            </a:gsLst>
            <a:lin ang="5400000" scaled="1"/>
          </a:gradFill>
          <a:ln w="9525" algn="ctr">
            <a:solidFill>
              <a:schemeClr val="tx1"/>
            </a:solidFill>
            <a:miter lim="800000"/>
            <a:headEnd/>
            <a:tailEnd/>
          </a:ln>
          <a:effectLst>
            <a:outerShdw dist="107763" dir="18900000" algn="ctr" rotWithShape="0">
              <a:schemeClr val="bg2">
                <a:alpha val="50000"/>
              </a:schemeClr>
            </a:outerShdw>
          </a:effectLst>
        </p:spPr>
        <p:txBody>
          <a:bodyPr wrap="none" anchor="ctr"/>
          <a:lstStyle>
            <a:lvl1pPr marL="515938" indent="-515938">
              <a:tabLst>
                <a:tab pos="515938" algn="l"/>
              </a:tabLst>
              <a:defRPr>
                <a:solidFill>
                  <a:schemeClr val="tx1"/>
                </a:solidFill>
                <a:latin typeface="Arial" panose="020B0604020202020204" pitchFamily="34" charset="0"/>
              </a:defRPr>
            </a:lvl1pPr>
            <a:lvl2pPr marL="1028700">
              <a:tabLst>
                <a:tab pos="515938" algn="l"/>
              </a:tabLst>
              <a:defRPr>
                <a:solidFill>
                  <a:schemeClr val="tx1"/>
                </a:solidFill>
                <a:latin typeface="Arial" panose="020B0604020202020204" pitchFamily="34" charset="0"/>
              </a:defRPr>
            </a:lvl2pPr>
            <a:lvl3pPr marL="1143000">
              <a:tabLst>
                <a:tab pos="515938" algn="l"/>
              </a:tabLst>
              <a:defRPr>
                <a:solidFill>
                  <a:schemeClr val="tx1"/>
                </a:solidFill>
                <a:latin typeface="Arial" panose="020B0604020202020204" pitchFamily="34" charset="0"/>
              </a:defRPr>
            </a:lvl3pPr>
            <a:lvl4pPr>
              <a:tabLst>
                <a:tab pos="515938" algn="l"/>
              </a:tabLst>
              <a:defRPr>
                <a:solidFill>
                  <a:schemeClr val="tx1"/>
                </a:solidFill>
                <a:latin typeface="Arial" panose="020B0604020202020204" pitchFamily="34" charset="0"/>
              </a:defRPr>
            </a:lvl4pPr>
            <a:lvl5pPr>
              <a:tabLst>
                <a:tab pos="515938" algn="l"/>
              </a:tabLst>
              <a:defRPr>
                <a:solidFill>
                  <a:schemeClr val="tx1"/>
                </a:solidFill>
                <a:latin typeface="Arial" panose="020B0604020202020204" pitchFamily="34" charset="0"/>
              </a:defRPr>
            </a:lvl5pPr>
            <a:lvl6pPr fontAlgn="base">
              <a:spcBef>
                <a:spcPct val="0"/>
              </a:spcBef>
              <a:spcAft>
                <a:spcPct val="0"/>
              </a:spcAft>
              <a:tabLst>
                <a:tab pos="515938" algn="l"/>
              </a:tabLst>
              <a:defRPr>
                <a:solidFill>
                  <a:schemeClr val="tx1"/>
                </a:solidFill>
                <a:latin typeface="Arial" panose="020B0604020202020204" pitchFamily="34" charset="0"/>
              </a:defRPr>
            </a:lvl6pPr>
            <a:lvl7pPr fontAlgn="base">
              <a:spcBef>
                <a:spcPct val="0"/>
              </a:spcBef>
              <a:spcAft>
                <a:spcPct val="0"/>
              </a:spcAft>
              <a:tabLst>
                <a:tab pos="515938" algn="l"/>
              </a:tabLst>
              <a:defRPr>
                <a:solidFill>
                  <a:schemeClr val="tx1"/>
                </a:solidFill>
                <a:latin typeface="Arial" panose="020B0604020202020204" pitchFamily="34" charset="0"/>
              </a:defRPr>
            </a:lvl7pPr>
            <a:lvl8pPr fontAlgn="base">
              <a:spcBef>
                <a:spcPct val="0"/>
              </a:spcBef>
              <a:spcAft>
                <a:spcPct val="0"/>
              </a:spcAft>
              <a:tabLst>
                <a:tab pos="515938" algn="l"/>
              </a:tabLst>
              <a:defRPr>
                <a:solidFill>
                  <a:schemeClr val="tx1"/>
                </a:solidFill>
                <a:latin typeface="Arial" panose="020B0604020202020204" pitchFamily="34" charset="0"/>
              </a:defRPr>
            </a:lvl8pPr>
            <a:lvl9pPr fontAlgn="base">
              <a:spcBef>
                <a:spcPct val="0"/>
              </a:spcBef>
              <a:spcAft>
                <a:spcPct val="0"/>
              </a:spcAft>
              <a:tabLst>
                <a:tab pos="515938" algn="l"/>
              </a:tabLst>
              <a:defRPr>
                <a:solidFill>
                  <a:schemeClr val="tx1"/>
                </a:solidFill>
                <a:latin typeface="Arial" panose="020B0604020202020204" pitchFamily="34" charset="0"/>
              </a:defRPr>
            </a:lvl9pPr>
          </a:lstStyle>
          <a:p>
            <a:pPr algn="ctr" eaLnBrk="1" hangingPunct="1">
              <a:lnSpc>
                <a:spcPct val="75000"/>
              </a:lnSpc>
              <a:spcBef>
                <a:spcPct val="50000"/>
              </a:spcBef>
              <a:buClr>
                <a:schemeClr val="bg1"/>
              </a:buClr>
            </a:pPr>
            <a:r>
              <a:rPr lang="en-US" altLang="en-US" sz="1400" b="1">
                <a:solidFill>
                  <a:schemeClr val="bg1"/>
                </a:solidFill>
                <a:effectLst>
                  <a:outerShdw blurRad="38100" dist="38100" dir="2700000" algn="tl">
                    <a:srgbClr val="000000"/>
                  </a:outerShdw>
                </a:effectLst>
                <a:latin typeface="Century Gothic" panose="020B0502020202020204" pitchFamily="34" charset="0"/>
              </a:rPr>
              <a:t>Iloilo City</a:t>
            </a:r>
          </a:p>
        </p:txBody>
      </p:sp>
      <p:sp>
        <p:nvSpPr>
          <p:cNvPr id="74764" name="Rectangle 12">
            <a:extLst>
              <a:ext uri="{FF2B5EF4-FFF2-40B4-BE49-F238E27FC236}">
                <a16:creationId xmlns:a16="http://schemas.microsoft.com/office/drawing/2014/main" id="{93A4A3EA-E057-472C-A2EB-289C7B97B8F4}"/>
              </a:ext>
            </a:extLst>
          </p:cNvPr>
          <p:cNvSpPr>
            <a:spLocks noChangeArrowheads="1"/>
          </p:cNvSpPr>
          <p:nvPr/>
        </p:nvSpPr>
        <p:spPr bwMode="auto">
          <a:xfrm>
            <a:off x="7251291" y="2605546"/>
            <a:ext cx="1371600" cy="228600"/>
          </a:xfrm>
          <a:prstGeom prst="rect">
            <a:avLst/>
          </a:prstGeom>
          <a:gradFill rotWithShape="1">
            <a:gsLst>
              <a:gs pos="0">
                <a:srgbClr val="00FFFF"/>
              </a:gs>
              <a:gs pos="100000">
                <a:srgbClr val="00FFFF">
                  <a:gamma/>
                  <a:shade val="46275"/>
                  <a:invGamma/>
                </a:srgbClr>
              </a:gs>
            </a:gsLst>
            <a:lin ang="5400000" scaled="1"/>
          </a:gradFill>
          <a:ln w="9525" algn="ctr">
            <a:solidFill>
              <a:schemeClr val="tx1"/>
            </a:solidFill>
            <a:miter lim="800000"/>
            <a:headEnd/>
            <a:tailEnd/>
          </a:ln>
          <a:effectLst>
            <a:outerShdw dist="107763" dir="18900000" algn="ctr" rotWithShape="0">
              <a:schemeClr val="bg2">
                <a:alpha val="50000"/>
              </a:schemeClr>
            </a:outerShdw>
          </a:effectLst>
        </p:spPr>
        <p:txBody>
          <a:bodyPr wrap="none" anchor="ctr"/>
          <a:lstStyle>
            <a:lvl1pPr marL="515938" indent="-515938">
              <a:tabLst>
                <a:tab pos="515938" algn="l"/>
              </a:tabLst>
              <a:defRPr>
                <a:solidFill>
                  <a:schemeClr val="tx1"/>
                </a:solidFill>
                <a:latin typeface="Arial" panose="020B0604020202020204" pitchFamily="34" charset="0"/>
              </a:defRPr>
            </a:lvl1pPr>
            <a:lvl2pPr marL="1028700">
              <a:tabLst>
                <a:tab pos="515938" algn="l"/>
              </a:tabLst>
              <a:defRPr>
                <a:solidFill>
                  <a:schemeClr val="tx1"/>
                </a:solidFill>
                <a:latin typeface="Arial" panose="020B0604020202020204" pitchFamily="34" charset="0"/>
              </a:defRPr>
            </a:lvl2pPr>
            <a:lvl3pPr marL="1143000">
              <a:tabLst>
                <a:tab pos="515938" algn="l"/>
              </a:tabLst>
              <a:defRPr>
                <a:solidFill>
                  <a:schemeClr val="tx1"/>
                </a:solidFill>
                <a:latin typeface="Arial" panose="020B0604020202020204" pitchFamily="34" charset="0"/>
              </a:defRPr>
            </a:lvl3pPr>
            <a:lvl4pPr>
              <a:tabLst>
                <a:tab pos="515938" algn="l"/>
              </a:tabLst>
              <a:defRPr>
                <a:solidFill>
                  <a:schemeClr val="tx1"/>
                </a:solidFill>
                <a:latin typeface="Arial" panose="020B0604020202020204" pitchFamily="34" charset="0"/>
              </a:defRPr>
            </a:lvl4pPr>
            <a:lvl5pPr>
              <a:tabLst>
                <a:tab pos="515938" algn="l"/>
              </a:tabLst>
              <a:defRPr>
                <a:solidFill>
                  <a:schemeClr val="tx1"/>
                </a:solidFill>
                <a:latin typeface="Arial" panose="020B0604020202020204" pitchFamily="34" charset="0"/>
              </a:defRPr>
            </a:lvl5pPr>
            <a:lvl6pPr fontAlgn="base">
              <a:spcBef>
                <a:spcPct val="0"/>
              </a:spcBef>
              <a:spcAft>
                <a:spcPct val="0"/>
              </a:spcAft>
              <a:tabLst>
                <a:tab pos="515938" algn="l"/>
              </a:tabLst>
              <a:defRPr>
                <a:solidFill>
                  <a:schemeClr val="tx1"/>
                </a:solidFill>
                <a:latin typeface="Arial" panose="020B0604020202020204" pitchFamily="34" charset="0"/>
              </a:defRPr>
            </a:lvl6pPr>
            <a:lvl7pPr fontAlgn="base">
              <a:spcBef>
                <a:spcPct val="0"/>
              </a:spcBef>
              <a:spcAft>
                <a:spcPct val="0"/>
              </a:spcAft>
              <a:tabLst>
                <a:tab pos="515938" algn="l"/>
              </a:tabLst>
              <a:defRPr>
                <a:solidFill>
                  <a:schemeClr val="tx1"/>
                </a:solidFill>
                <a:latin typeface="Arial" panose="020B0604020202020204" pitchFamily="34" charset="0"/>
              </a:defRPr>
            </a:lvl7pPr>
            <a:lvl8pPr fontAlgn="base">
              <a:spcBef>
                <a:spcPct val="0"/>
              </a:spcBef>
              <a:spcAft>
                <a:spcPct val="0"/>
              </a:spcAft>
              <a:tabLst>
                <a:tab pos="515938" algn="l"/>
              </a:tabLst>
              <a:defRPr>
                <a:solidFill>
                  <a:schemeClr val="tx1"/>
                </a:solidFill>
                <a:latin typeface="Arial" panose="020B0604020202020204" pitchFamily="34" charset="0"/>
              </a:defRPr>
            </a:lvl8pPr>
            <a:lvl9pPr fontAlgn="base">
              <a:spcBef>
                <a:spcPct val="0"/>
              </a:spcBef>
              <a:spcAft>
                <a:spcPct val="0"/>
              </a:spcAft>
              <a:tabLst>
                <a:tab pos="515938" algn="l"/>
              </a:tabLst>
              <a:defRPr>
                <a:solidFill>
                  <a:schemeClr val="tx1"/>
                </a:solidFill>
                <a:latin typeface="Arial" panose="020B0604020202020204" pitchFamily="34" charset="0"/>
              </a:defRPr>
            </a:lvl9pPr>
          </a:lstStyle>
          <a:p>
            <a:pPr algn="ctr" eaLnBrk="1" hangingPunct="1">
              <a:lnSpc>
                <a:spcPct val="75000"/>
              </a:lnSpc>
              <a:spcBef>
                <a:spcPct val="50000"/>
              </a:spcBef>
              <a:buClr>
                <a:schemeClr val="bg1"/>
              </a:buClr>
            </a:pPr>
            <a:r>
              <a:rPr lang="en-US" altLang="en-US" sz="1400" b="1">
                <a:solidFill>
                  <a:schemeClr val="bg1"/>
                </a:solidFill>
                <a:effectLst>
                  <a:outerShdw blurRad="38100" dist="38100" dir="2700000" algn="tl">
                    <a:srgbClr val="000000"/>
                  </a:outerShdw>
                </a:effectLst>
                <a:latin typeface="Century Gothic" panose="020B0502020202020204" pitchFamily="34" charset="0"/>
              </a:rPr>
              <a:t>Pavia</a:t>
            </a:r>
          </a:p>
        </p:txBody>
      </p:sp>
      <p:sp>
        <p:nvSpPr>
          <p:cNvPr id="74765" name="Rectangle 13">
            <a:extLst>
              <a:ext uri="{FF2B5EF4-FFF2-40B4-BE49-F238E27FC236}">
                <a16:creationId xmlns:a16="http://schemas.microsoft.com/office/drawing/2014/main" id="{389DD020-4519-48A7-B058-633015C08DE9}"/>
              </a:ext>
            </a:extLst>
          </p:cNvPr>
          <p:cNvSpPr>
            <a:spLocks noChangeArrowheads="1"/>
          </p:cNvSpPr>
          <p:nvPr/>
        </p:nvSpPr>
        <p:spPr bwMode="auto">
          <a:xfrm>
            <a:off x="6413091" y="1538746"/>
            <a:ext cx="1371600" cy="228600"/>
          </a:xfrm>
          <a:prstGeom prst="rect">
            <a:avLst/>
          </a:prstGeom>
          <a:gradFill rotWithShape="1">
            <a:gsLst>
              <a:gs pos="0">
                <a:srgbClr val="00FFFF"/>
              </a:gs>
              <a:gs pos="100000">
                <a:srgbClr val="00FFFF">
                  <a:gamma/>
                  <a:shade val="46275"/>
                  <a:invGamma/>
                </a:srgbClr>
              </a:gs>
            </a:gsLst>
            <a:lin ang="5400000" scaled="1"/>
          </a:gradFill>
          <a:ln w="9525" algn="ctr">
            <a:solidFill>
              <a:schemeClr val="tx1"/>
            </a:solidFill>
            <a:miter lim="800000"/>
            <a:headEnd/>
            <a:tailEnd/>
          </a:ln>
          <a:effectLst>
            <a:outerShdw dist="107763" dir="18900000" algn="ctr" rotWithShape="0">
              <a:schemeClr val="bg2">
                <a:alpha val="50000"/>
              </a:schemeClr>
            </a:outerShdw>
          </a:effectLst>
        </p:spPr>
        <p:txBody>
          <a:bodyPr wrap="none" anchor="ctr"/>
          <a:lstStyle>
            <a:lvl1pPr marL="515938" indent="-515938">
              <a:tabLst>
                <a:tab pos="515938" algn="l"/>
              </a:tabLst>
              <a:defRPr>
                <a:solidFill>
                  <a:schemeClr val="tx1"/>
                </a:solidFill>
                <a:latin typeface="Arial" panose="020B0604020202020204" pitchFamily="34" charset="0"/>
              </a:defRPr>
            </a:lvl1pPr>
            <a:lvl2pPr marL="1028700">
              <a:tabLst>
                <a:tab pos="515938" algn="l"/>
              </a:tabLst>
              <a:defRPr>
                <a:solidFill>
                  <a:schemeClr val="tx1"/>
                </a:solidFill>
                <a:latin typeface="Arial" panose="020B0604020202020204" pitchFamily="34" charset="0"/>
              </a:defRPr>
            </a:lvl2pPr>
            <a:lvl3pPr marL="1143000">
              <a:tabLst>
                <a:tab pos="515938" algn="l"/>
              </a:tabLst>
              <a:defRPr>
                <a:solidFill>
                  <a:schemeClr val="tx1"/>
                </a:solidFill>
                <a:latin typeface="Arial" panose="020B0604020202020204" pitchFamily="34" charset="0"/>
              </a:defRPr>
            </a:lvl3pPr>
            <a:lvl4pPr>
              <a:tabLst>
                <a:tab pos="515938" algn="l"/>
              </a:tabLst>
              <a:defRPr>
                <a:solidFill>
                  <a:schemeClr val="tx1"/>
                </a:solidFill>
                <a:latin typeface="Arial" panose="020B0604020202020204" pitchFamily="34" charset="0"/>
              </a:defRPr>
            </a:lvl4pPr>
            <a:lvl5pPr>
              <a:tabLst>
                <a:tab pos="515938" algn="l"/>
              </a:tabLst>
              <a:defRPr>
                <a:solidFill>
                  <a:schemeClr val="tx1"/>
                </a:solidFill>
                <a:latin typeface="Arial" panose="020B0604020202020204" pitchFamily="34" charset="0"/>
              </a:defRPr>
            </a:lvl5pPr>
            <a:lvl6pPr fontAlgn="base">
              <a:spcBef>
                <a:spcPct val="0"/>
              </a:spcBef>
              <a:spcAft>
                <a:spcPct val="0"/>
              </a:spcAft>
              <a:tabLst>
                <a:tab pos="515938" algn="l"/>
              </a:tabLst>
              <a:defRPr>
                <a:solidFill>
                  <a:schemeClr val="tx1"/>
                </a:solidFill>
                <a:latin typeface="Arial" panose="020B0604020202020204" pitchFamily="34" charset="0"/>
              </a:defRPr>
            </a:lvl6pPr>
            <a:lvl7pPr fontAlgn="base">
              <a:spcBef>
                <a:spcPct val="0"/>
              </a:spcBef>
              <a:spcAft>
                <a:spcPct val="0"/>
              </a:spcAft>
              <a:tabLst>
                <a:tab pos="515938" algn="l"/>
              </a:tabLst>
              <a:defRPr>
                <a:solidFill>
                  <a:schemeClr val="tx1"/>
                </a:solidFill>
                <a:latin typeface="Arial" panose="020B0604020202020204" pitchFamily="34" charset="0"/>
              </a:defRPr>
            </a:lvl7pPr>
            <a:lvl8pPr fontAlgn="base">
              <a:spcBef>
                <a:spcPct val="0"/>
              </a:spcBef>
              <a:spcAft>
                <a:spcPct val="0"/>
              </a:spcAft>
              <a:tabLst>
                <a:tab pos="515938" algn="l"/>
              </a:tabLst>
              <a:defRPr>
                <a:solidFill>
                  <a:schemeClr val="tx1"/>
                </a:solidFill>
                <a:latin typeface="Arial" panose="020B0604020202020204" pitchFamily="34" charset="0"/>
              </a:defRPr>
            </a:lvl8pPr>
            <a:lvl9pPr fontAlgn="base">
              <a:spcBef>
                <a:spcPct val="0"/>
              </a:spcBef>
              <a:spcAft>
                <a:spcPct val="0"/>
              </a:spcAft>
              <a:tabLst>
                <a:tab pos="515938" algn="l"/>
              </a:tabLst>
              <a:defRPr>
                <a:solidFill>
                  <a:schemeClr val="tx1"/>
                </a:solidFill>
                <a:latin typeface="Arial" panose="020B0604020202020204" pitchFamily="34" charset="0"/>
              </a:defRPr>
            </a:lvl9pPr>
          </a:lstStyle>
          <a:p>
            <a:pPr algn="ctr" eaLnBrk="1" hangingPunct="1">
              <a:lnSpc>
                <a:spcPct val="75000"/>
              </a:lnSpc>
              <a:spcBef>
                <a:spcPct val="50000"/>
              </a:spcBef>
              <a:buClr>
                <a:schemeClr val="bg1"/>
              </a:buClr>
            </a:pPr>
            <a:r>
              <a:rPr lang="en-US" altLang="en-US" sz="1400" b="1">
                <a:solidFill>
                  <a:schemeClr val="bg1"/>
                </a:solidFill>
                <a:effectLst>
                  <a:outerShdw blurRad="38100" dist="38100" dir="2700000" algn="tl">
                    <a:srgbClr val="000000"/>
                  </a:outerShdw>
                </a:effectLst>
                <a:latin typeface="Century Gothic" panose="020B0502020202020204" pitchFamily="34" charset="0"/>
              </a:rPr>
              <a:t>Sta. Barbara</a:t>
            </a:r>
          </a:p>
        </p:txBody>
      </p:sp>
      <p:sp>
        <p:nvSpPr>
          <p:cNvPr id="74766" name="Rectangle 14">
            <a:extLst>
              <a:ext uri="{FF2B5EF4-FFF2-40B4-BE49-F238E27FC236}">
                <a16:creationId xmlns:a16="http://schemas.microsoft.com/office/drawing/2014/main" id="{7F4BD34E-27A3-4CED-821B-783198196A19}"/>
              </a:ext>
            </a:extLst>
          </p:cNvPr>
          <p:cNvSpPr>
            <a:spLocks noChangeArrowheads="1"/>
          </p:cNvSpPr>
          <p:nvPr/>
        </p:nvSpPr>
        <p:spPr bwMode="auto">
          <a:xfrm>
            <a:off x="4736691" y="4100050"/>
            <a:ext cx="1371600" cy="228600"/>
          </a:xfrm>
          <a:prstGeom prst="rect">
            <a:avLst/>
          </a:prstGeom>
          <a:gradFill rotWithShape="1">
            <a:gsLst>
              <a:gs pos="0">
                <a:srgbClr val="00FFFF"/>
              </a:gs>
              <a:gs pos="100000">
                <a:srgbClr val="00FFFF">
                  <a:gamma/>
                  <a:shade val="46275"/>
                  <a:invGamma/>
                </a:srgbClr>
              </a:gs>
            </a:gsLst>
            <a:lin ang="5400000" scaled="1"/>
          </a:gradFill>
          <a:ln w="9525" algn="ctr">
            <a:solidFill>
              <a:schemeClr val="tx1"/>
            </a:solidFill>
            <a:miter lim="800000"/>
            <a:headEnd/>
            <a:tailEnd/>
          </a:ln>
          <a:effectLst>
            <a:outerShdw dist="107763" dir="18900000" algn="ctr" rotWithShape="0">
              <a:schemeClr val="bg2">
                <a:alpha val="50000"/>
              </a:schemeClr>
            </a:outerShdw>
          </a:effectLst>
        </p:spPr>
        <p:txBody>
          <a:bodyPr wrap="none" anchor="ctr"/>
          <a:lstStyle>
            <a:lvl1pPr marL="515938" indent="-515938">
              <a:tabLst>
                <a:tab pos="515938" algn="l"/>
              </a:tabLst>
              <a:defRPr>
                <a:solidFill>
                  <a:schemeClr val="tx1"/>
                </a:solidFill>
                <a:latin typeface="Arial" panose="020B0604020202020204" pitchFamily="34" charset="0"/>
              </a:defRPr>
            </a:lvl1pPr>
            <a:lvl2pPr marL="1028700">
              <a:tabLst>
                <a:tab pos="515938" algn="l"/>
              </a:tabLst>
              <a:defRPr>
                <a:solidFill>
                  <a:schemeClr val="tx1"/>
                </a:solidFill>
                <a:latin typeface="Arial" panose="020B0604020202020204" pitchFamily="34" charset="0"/>
              </a:defRPr>
            </a:lvl2pPr>
            <a:lvl3pPr marL="1143000">
              <a:tabLst>
                <a:tab pos="515938" algn="l"/>
              </a:tabLst>
              <a:defRPr>
                <a:solidFill>
                  <a:schemeClr val="tx1"/>
                </a:solidFill>
                <a:latin typeface="Arial" panose="020B0604020202020204" pitchFamily="34" charset="0"/>
              </a:defRPr>
            </a:lvl3pPr>
            <a:lvl4pPr>
              <a:tabLst>
                <a:tab pos="515938" algn="l"/>
              </a:tabLst>
              <a:defRPr>
                <a:solidFill>
                  <a:schemeClr val="tx1"/>
                </a:solidFill>
                <a:latin typeface="Arial" panose="020B0604020202020204" pitchFamily="34" charset="0"/>
              </a:defRPr>
            </a:lvl4pPr>
            <a:lvl5pPr>
              <a:tabLst>
                <a:tab pos="515938" algn="l"/>
              </a:tabLst>
              <a:defRPr>
                <a:solidFill>
                  <a:schemeClr val="tx1"/>
                </a:solidFill>
                <a:latin typeface="Arial" panose="020B0604020202020204" pitchFamily="34" charset="0"/>
              </a:defRPr>
            </a:lvl5pPr>
            <a:lvl6pPr fontAlgn="base">
              <a:spcBef>
                <a:spcPct val="0"/>
              </a:spcBef>
              <a:spcAft>
                <a:spcPct val="0"/>
              </a:spcAft>
              <a:tabLst>
                <a:tab pos="515938" algn="l"/>
              </a:tabLst>
              <a:defRPr>
                <a:solidFill>
                  <a:schemeClr val="tx1"/>
                </a:solidFill>
                <a:latin typeface="Arial" panose="020B0604020202020204" pitchFamily="34" charset="0"/>
              </a:defRPr>
            </a:lvl6pPr>
            <a:lvl7pPr fontAlgn="base">
              <a:spcBef>
                <a:spcPct val="0"/>
              </a:spcBef>
              <a:spcAft>
                <a:spcPct val="0"/>
              </a:spcAft>
              <a:tabLst>
                <a:tab pos="515938" algn="l"/>
              </a:tabLst>
              <a:defRPr>
                <a:solidFill>
                  <a:schemeClr val="tx1"/>
                </a:solidFill>
                <a:latin typeface="Arial" panose="020B0604020202020204" pitchFamily="34" charset="0"/>
              </a:defRPr>
            </a:lvl7pPr>
            <a:lvl8pPr fontAlgn="base">
              <a:spcBef>
                <a:spcPct val="0"/>
              </a:spcBef>
              <a:spcAft>
                <a:spcPct val="0"/>
              </a:spcAft>
              <a:tabLst>
                <a:tab pos="515938" algn="l"/>
              </a:tabLst>
              <a:defRPr>
                <a:solidFill>
                  <a:schemeClr val="tx1"/>
                </a:solidFill>
                <a:latin typeface="Arial" panose="020B0604020202020204" pitchFamily="34" charset="0"/>
              </a:defRPr>
            </a:lvl8pPr>
            <a:lvl9pPr fontAlgn="base">
              <a:spcBef>
                <a:spcPct val="0"/>
              </a:spcBef>
              <a:spcAft>
                <a:spcPct val="0"/>
              </a:spcAft>
              <a:tabLst>
                <a:tab pos="515938" algn="l"/>
              </a:tabLst>
              <a:defRPr>
                <a:solidFill>
                  <a:schemeClr val="tx1"/>
                </a:solidFill>
                <a:latin typeface="Arial" panose="020B0604020202020204" pitchFamily="34" charset="0"/>
              </a:defRPr>
            </a:lvl9pPr>
          </a:lstStyle>
          <a:p>
            <a:pPr algn="ctr" eaLnBrk="1" hangingPunct="1">
              <a:lnSpc>
                <a:spcPct val="75000"/>
              </a:lnSpc>
              <a:spcBef>
                <a:spcPct val="50000"/>
              </a:spcBef>
              <a:buClr>
                <a:schemeClr val="bg1"/>
              </a:buClr>
            </a:pPr>
            <a:r>
              <a:rPr lang="en-US" altLang="en-US" sz="1400" b="1">
                <a:solidFill>
                  <a:schemeClr val="bg1"/>
                </a:solidFill>
                <a:effectLst>
                  <a:outerShdw blurRad="38100" dist="38100" dir="2700000" algn="tl">
                    <a:srgbClr val="000000"/>
                  </a:outerShdw>
                </a:effectLst>
                <a:latin typeface="Century Gothic" panose="020B0502020202020204" pitchFamily="34" charset="0"/>
              </a:rPr>
              <a:t>Oton</a:t>
            </a:r>
          </a:p>
        </p:txBody>
      </p:sp>
      <p:sp>
        <p:nvSpPr>
          <p:cNvPr id="74767" name="Rectangle 15">
            <a:extLst>
              <a:ext uri="{FF2B5EF4-FFF2-40B4-BE49-F238E27FC236}">
                <a16:creationId xmlns:a16="http://schemas.microsoft.com/office/drawing/2014/main" id="{34937A81-4D4C-48CA-888F-F111677BFCFF}"/>
              </a:ext>
            </a:extLst>
          </p:cNvPr>
          <p:cNvSpPr>
            <a:spLocks noChangeArrowheads="1"/>
          </p:cNvSpPr>
          <p:nvPr/>
        </p:nvSpPr>
        <p:spPr bwMode="auto">
          <a:xfrm>
            <a:off x="3441291" y="1386346"/>
            <a:ext cx="1371600" cy="228600"/>
          </a:xfrm>
          <a:prstGeom prst="rect">
            <a:avLst/>
          </a:prstGeom>
          <a:gradFill rotWithShape="1">
            <a:gsLst>
              <a:gs pos="0">
                <a:srgbClr val="00FFFF"/>
              </a:gs>
              <a:gs pos="100000">
                <a:srgbClr val="00FFFF">
                  <a:gamma/>
                  <a:shade val="46275"/>
                  <a:invGamma/>
                </a:srgbClr>
              </a:gs>
            </a:gsLst>
            <a:lin ang="5400000" scaled="1"/>
          </a:gradFill>
          <a:ln w="9525" algn="ctr">
            <a:solidFill>
              <a:schemeClr val="tx1"/>
            </a:solidFill>
            <a:miter lim="800000"/>
            <a:headEnd/>
            <a:tailEnd/>
          </a:ln>
          <a:effectLst>
            <a:outerShdw dist="107763" dir="18900000" algn="ctr" rotWithShape="0">
              <a:schemeClr val="bg2">
                <a:alpha val="50000"/>
              </a:schemeClr>
            </a:outerShdw>
          </a:effectLst>
        </p:spPr>
        <p:txBody>
          <a:bodyPr wrap="none" anchor="ctr"/>
          <a:lstStyle>
            <a:lvl1pPr marL="515938" indent="-515938">
              <a:tabLst>
                <a:tab pos="515938" algn="l"/>
              </a:tabLst>
              <a:defRPr>
                <a:solidFill>
                  <a:schemeClr val="tx1"/>
                </a:solidFill>
                <a:latin typeface="Arial" panose="020B0604020202020204" pitchFamily="34" charset="0"/>
              </a:defRPr>
            </a:lvl1pPr>
            <a:lvl2pPr marL="1028700">
              <a:tabLst>
                <a:tab pos="515938" algn="l"/>
              </a:tabLst>
              <a:defRPr>
                <a:solidFill>
                  <a:schemeClr val="tx1"/>
                </a:solidFill>
                <a:latin typeface="Arial" panose="020B0604020202020204" pitchFamily="34" charset="0"/>
              </a:defRPr>
            </a:lvl2pPr>
            <a:lvl3pPr marL="1143000">
              <a:tabLst>
                <a:tab pos="515938" algn="l"/>
              </a:tabLst>
              <a:defRPr>
                <a:solidFill>
                  <a:schemeClr val="tx1"/>
                </a:solidFill>
                <a:latin typeface="Arial" panose="020B0604020202020204" pitchFamily="34" charset="0"/>
              </a:defRPr>
            </a:lvl3pPr>
            <a:lvl4pPr>
              <a:tabLst>
                <a:tab pos="515938" algn="l"/>
              </a:tabLst>
              <a:defRPr>
                <a:solidFill>
                  <a:schemeClr val="tx1"/>
                </a:solidFill>
                <a:latin typeface="Arial" panose="020B0604020202020204" pitchFamily="34" charset="0"/>
              </a:defRPr>
            </a:lvl4pPr>
            <a:lvl5pPr>
              <a:tabLst>
                <a:tab pos="515938" algn="l"/>
              </a:tabLst>
              <a:defRPr>
                <a:solidFill>
                  <a:schemeClr val="tx1"/>
                </a:solidFill>
                <a:latin typeface="Arial" panose="020B0604020202020204" pitchFamily="34" charset="0"/>
              </a:defRPr>
            </a:lvl5pPr>
            <a:lvl6pPr fontAlgn="base">
              <a:spcBef>
                <a:spcPct val="0"/>
              </a:spcBef>
              <a:spcAft>
                <a:spcPct val="0"/>
              </a:spcAft>
              <a:tabLst>
                <a:tab pos="515938" algn="l"/>
              </a:tabLst>
              <a:defRPr>
                <a:solidFill>
                  <a:schemeClr val="tx1"/>
                </a:solidFill>
                <a:latin typeface="Arial" panose="020B0604020202020204" pitchFamily="34" charset="0"/>
              </a:defRPr>
            </a:lvl6pPr>
            <a:lvl7pPr fontAlgn="base">
              <a:spcBef>
                <a:spcPct val="0"/>
              </a:spcBef>
              <a:spcAft>
                <a:spcPct val="0"/>
              </a:spcAft>
              <a:tabLst>
                <a:tab pos="515938" algn="l"/>
              </a:tabLst>
              <a:defRPr>
                <a:solidFill>
                  <a:schemeClr val="tx1"/>
                </a:solidFill>
                <a:latin typeface="Arial" panose="020B0604020202020204" pitchFamily="34" charset="0"/>
              </a:defRPr>
            </a:lvl7pPr>
            <a:lvl8pPr fontAlgn="base">
              <a:spcBef>
                <a:spcPct val="0"/>
              </a:spcBef>
              <a:spcAft>
                <a:spcPct val="0"/>
              </a:spcAft>
              <a:tabLst>
                <a:tab pos="515938" algn="l"/>
              </a:tabLst>
              <a:defRPr>
                <a:solidFill>
                  <a:schemeClr val="tx1"/>
                </a:solidFill>
                <a:latin typeface="Arial" panose="020B0604020202020204" pitchFamily="34" charset="0"/>
              </a:defRPr>
            </a:lvl8pPr>
            <a:lvl9pPr fontAlgn="base">
              <a:spcBef>
                <a:spcPct val="0"/>
              </a:spcBef>
              <a:spcAft>
                <a:spcPct val="0"/>
              </a:spcAft>
              <a:tabLst>
                <a:tab pos="515938" algn="l"/>
              </a:tabLst>
              <a:defRPr>
                <a:solidFill>
                  <a:schemeClr val="tx1"/>
                </a:solidFill>
                <a:latin typeface="Arial" panose="020B0604020202020204" pitchFamily="34" charset="0"/>
              </a:defRPr>
            </a:lvl9pPr>
          </a:lstStyle>
          <a:p>
            <a:pPr algn="ctr" eaLnBrk="1" hangingPunct="1">
              <a:lnSpc>
                <a:spcPct val="75000"/>
              </a:lnSpc>
              <a:spcBef>
                <a:spcPct val="50000"/>
              </a:spcBef>
              <a:buClr>
                <a:schemeClr val="bg1"/>
              </a:buClr>
            </a:pPr>
            <a:r>
              <a:rPr lang="en-US" altLang="en-US" sz="1400" b="1">
                <a:solidFill>
                  <a:schemeClr val="bg1"/>
                </a:solidFill>
                <a:effectLst>
                  <a:outerShdw blurRad="38100" dist="38100" dir="2700000" algn="tl">
                    <a:srgbClr val="000000"/>
                  </a:outerShdw>
                </a:effectLst>
                <a:latin typeface="Century Gothic" panose="020B0502020202020204" pitchFamily="34" charset="0"/>
              </a:rPr>
              <a:t>San Miguel</a:t>
            </a:r>
          </a:p>
        </p:txBody>
      </p:sp>
      <p:sp>
        <p:nvSpPr>
          <p:cNvPr id="16" name="Title 1">
            <a:extLst>
              <a:ext uri="{FF2B5EF4-FFF2-40B4-BE49-F238E27FC236}">
                <a16:creationId xmlns:a16="http://schemas.microsoft.com/office/drawing/2014/main" id="{1ABC8C09-48EF-4890-A427-2F438E151742}"/>
              </a:ext>
            </a:extLst>
          </p:cNvPr>
          <p:cNvSpPr txBox="1">
            <a:spLocks/>
          </p:cNvSpPr>
          <p:nvPr/>
        </p:nvSpPr>
        <p:spPr>
          <a:xfrm>
            <a:off x="376087" y="7376"/>
            <a:ext cx="10396882" cy="1151965"/>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buNone/>
            </a:pPr>
            <a:r>
              <a:rPr lang="en-PH" sz="4800" cap="none" dirty="0"/>
              <a:t>Issue:  Monitoring of Water Quality</a:t>
            </a:r>
          </a:p>
        </p:txBody>
      </p:sp>
      <p:sp>
        <p:nvSpPr>
          <p:cNvPr id="2" name="TextBox 1">
            <a:extLst>
              <a:ext uri="{FF2B5EF4-FFF2-40B4-BE49-F238E27FC236}">
                <a16:creationId xmlns:a16="http://schemas.microsoft.com/office/drawing/2014/main" id="{067AC389-1E00-481A-AB9B-84E0367B1FC6}"/>
              </a:ext>
            </a:extLst>
          </p:cNvPr>
          <p:cNvSpPr txBox="1"/>
          <p:nvPr/>
        </p:nvSpPr>
        <p:spPr>
          <a:xfrm>
            <a:off x="243355" y="2942302"/>
            <a:ext cx="2573140" cy="1200329"/>
          </a:xfrm>
          <a:prstGeom prst="rect">
            <a:avLst/>
          </a:prstGeom>
          <a:noFill/>
        </p:spPr>
        <p:txBody>
          <a:bodyPr wrap="none" rtlCol="0">
            <a:spAutoFit/>
          </a:bodyPr>
          <a:lstStyle/>
          <a:p>
            <a:r>
              <a:rPr lang="en-PH" sz="7200" dirty="0"/>
              <a:t>WQMA</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9A5C7-61A5-4DCB-9413-CC70077CBDF5}"/>
              </a:ext>
            </a:extLst>
          </p:cNvPr>
          <p:cNvSpPr>
            <a:spLocks noGrp="1"/>
          </p:cNvSpPr>
          <p:nvPr>
            <p:ph type="title"/>
          </p:nvPr>
        </p:nvSpPr>
        <p:spPr>
          <a:xfrm>
            <a:off x="713652" y="0"/>
            <a:ext cx="10396882" cy="1151965"/>
          </a:xfrm>
        </p:spPr>
        <p:txBody>
          <a:bodyPr>
            <a:normAutofit/>
          </a:bodyPr>
          <a:lstStyle/>
          <a:p>
            <a:r>
              <a:rPr lang="en-PH" cap="none" dirty="0"/>
              <a:t>Issue:  Pollution of Water Resources</a:t>
            </a:r>
          </a:p>
        </p:txBody>
      </p:sp>
      <p:pic>
        <p:nvPicPr>
          <p:cNvPr id="3" name="Picture 4" descr="https://scontent.fmnl10-1.fna.fbcdn.net/v/t34.0-12/20668671_1990622860951509_314375516_n.jpg?_nc_cat=0&amp;_nc_eui2=v1%3AAeGFynY0bn4gypETDn77obLrs_HflDyOct9HKGGfVd6K1G4o19-BPXjW9FHdoIo8spy9PAgSUOfWQr0xrPJVfOe6Ad2Luez6FAJp3A0YQivs0Q&amp;oh=3571c4a9c04d040d8764169e8fb67ae5&amp;oe=5AD7ACEF">
            <a:extLst>
              <a:ext uri="{FF2B5EF4-FFF2-40B4-BE49-F238E27FC236}">
                <a16:creationId xmlns:a16="http://schemas.microsoft.com/office/drawing/2014/main" id="{E9DF411D-2284-4BCD-AFEF-CB4487A1B0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9387"/>
          <a:stretch/>
        </p:blipFill>
        <p:spPr bwMode="auto">
          <a:xfrm>
            <a:off x="11937" y="1244331"/>
            <a:ext cx="3709654" cy="46560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92861A0-DF8E-4B96-B62F-99168C4AB132}"/>
              </a:ext>
            </a:extLst>
          </p:cNvPr>
          <p:cNvPicPr>
            <a:picLocks noChangeAspect="1" noChangeArrowheads="1"/>
          </p:cNvPicPr>
          <p:nvPr/>
        </p:nvPicPr>
        <p:blipFill>
          <a:blip r:embed="rId3" cstate="print"/>
          <a:srcRect t="15002" b="39374"/>
          <a:stretch>
            <a:fillRect/>
          </a:stretch>
        </p:blipFill>
        <p:spPr bwMode="auto">
          <a:xfrm>
            <a:off x="3571880" y="2474185"/>
            <a:ext cx="3709654" cy="3426184"/>
          </a:xfrm>
          <a:prstGeom prst="rect">
            <a:avLst/>
          </a:prstGeom>
          <a:noFill/>
          <a:ln w="9525">
            <a:noFill/>
            <a:miter lim="800000"/>
            <a:headEnd/>
            <a:tailEnd/>
          </a:ln>
        </p:spPr>
      </p:pic>
      <p:sp>
        <p:nvSpPr>
          <p:cNvPr id="5" name="Rectangle 4">
            <a:extLst>
              <a:ext uri="{FF2B5EF4-FFF2-40B4-BE49-F238E27FC236}">
                <a16:creationId xmlns:a16="http://schemas.microsoft.com/office/drawing/2014/main" id="{44DCCB52-DA7C-453D-A9CF-DBE69E66D9FF}"/>
              </a:ext>
            </a:extLst>
          </p:cNvPr>
          <p:cNvSpPr/>
          <p:nvPr/>
        </p:nvSpPr>
        <p:spPr>
          <a:xfrm>
            <a:off x="3734438" y="4473907"/>
            <a:ext cx="1125106" cy="1292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7" name="Oval 6">
            <a:extLst>
              <a:ext uri="{FF2B5EF4-FFF2-40B4-BE49-F238E27FC236}">
                <a16:creationId xmlns:a16="http://schemas.microsoft.com/office/drawing/2014/main" id="{019AEA76-285C-4D5F-93CC-5D0781D629C5}"/>
              </a:ext>
            </a:extLst>
          </p:cNvPr>
          <p:cNvSpPr/>
          <p:nvPr/>
        </p:nvSpPr>
        <p:spPr>
          <a:xfrm>
            <a:off x="4601957" y="4091179"/>
            <a:ext cx="1842544" cy="1161484"/>
          </a:xfrm>
          <a:prstGeom prst="ellipse">
            <a:avLst/>
          </a:prstGeom>
          <a:noFill/>
          <a:ln w="57150">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8" name="Rectangle 7">
            <a:extLst>
              <a:ext uri="{FF2B5EF4-FFF2-40B4-BE49-F238E27FC236}">
                <a16:creationId xmlns:a16="http://schemas.microsoft.com/office/drawing/2014/main" id="{DFB3F025-72E2-4011-9C7F-97506A347051}"/>
              </a:ext>
            </a:extLst>
          </p:cNvPr>
          <p:cNvSpPr/>
          <p:nvPr/>
        </p:nvSpPr>
        <p:spPr>
          <a:xfrm>
            <a:off x="53521" y="5254188"/>
            <a:ext cx="3711404" cy="646181"/>
          </a:xfrm>
          <a:prstGeom prst="rect">
            <a:avLst/>
          </a:prstGeom>
          <a:solidFill>
            <a:schemeClr val="accent1">
              <a:lumMod val="20000"/>
              <a:lumOff val="80000"/>
            </a:schemeClr>
          </a:solidFill>
        </p:spPr>
        <p:txBody>
          <a:bodyPr wrap="square">
            <a:spAutoFit/>
          </a:bodyPr>
          <a:lstStyle/>
          <a:p>
            <a:pPr algn="ctr"/>
            <a:r>
              <a:rPr lang="en-PH" b="1" dirty="0">
                <a:solidFill>
                  <a:srgbClr val="FF0000"/>
                </a:solidFill>
                <a:latin typeface="Bahnschrift" panose="020B0502040204020203" pitchFamily="34" charset="0"/>
                <a:cs typeface="Arial" pitchFamily="34" charset="0"/>
              </a:rPr>
              <a:t>ITDI’s Wastewater Treatment System for QSRs</a:t>
            </a:r>
          </a:p>
        </p:txBody>
      </p:sp>
      <p:pic>
        <p:nvPicPr>
          <p:cNvPr id="9" name="Picture 2" descr="https://scontent.fceb2-1.fna.fbcdn.net/v/t1.15752-9/s2048x2048/44814333_2157437954496480_1274039032598233088_n.jpg?_nc_cat=108&amp;_nc_ht=scontent.fceb2-1.fna&amp;oh=56a016db3efe6734f00c70b4cc859560&amp;oe=5C51243C">
            <a:extLst>
              <a:ext uri="{FF2B5EF4-FFF2-40B4-BE49-F238E27FC236}">
                <a16:creationId xmlns:a16="http://schemas.microsoft.com/office/drawing/2014/main" id="{E6D218DA-3EB9-470B-87CD-B8358C6CF89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68"/>
          <a:stretch/>
        </p:blipFill>
        <p:spPr bwMode="auto">
          <a:xfrm rot="5400000">
            <a:off x="7978663" y="1659757"/>
            <a:ext cx="3508461" cy="270594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271F70E-08C3-4815-9F23-62384F0990D3}"/>
              </a:ext>
            </a:extLst>
          </p:cNvPr>
          <p:cNvSpPr/>
          <p:nvPr/>
        </p:nvSpPr>
        <p:spPr>
          <a:xfrm>
            <a:off x="8069697" y="4766958"/>
            <a:ext cx="3447511" cy="923330"/>
          </a:xfrm>
          <a:prstGeom prst="rect">
            <a:avLst/>
          </a:prstGeom>
        </p:spPr>
        <p:txBody>
          <a:bodyPr wrap="square">
            <a:spAutoFit/>
          </a:bodyPr>
          <a:lstStyle/>
          <a:p>
            <a:pPr algn="ctr"/>
            <a:r>
              <a:rPr lang="en-PH" b="1" dirty="0">
                <a:solidFill>
                  <a:srgbClr val="FF0000"/>
                </a:solidFill>
                <a:latin typeface="Bahnschrift" panose="020B0502040204020203" pitchFamily="34" charset="0"/>
                <a:cs typeface="Arial" pitchFamily="34" charset="0"/>
              </a:rPr>
              <a:t>Aerobic Treatment of Anaerobically Pre-digested Swine Wastewater</a:t>
            </a:r>
          </a:p>
        </p:txBody>
      </p:sp>
    </p:spTree>
    <p:extLst>
      <p:ext uri="{BB962C8B-B14F-4D97-AF65-F5344CB8AC3E}">
        <p14:creationId xmlns:p14="http://schemas.microsoft.com/office/powerpoint/2010/main" val="3833507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PH" cap="none" dirty="0"/>
              <a:t>Treatment Objectives</a:t>
            </a:r>
          </a:p>
        </p:txBody>
      </p:sp>
      <p:sp>
        <p:nvSpPr>
          <p:cNvPr id="2" name="Content Placeholder 1"/>
          <p:cNvSpPr>
            <a:spLocks noGrp="1"/>
          </p:cNvSpPr>
          <p:nvPr>
            <p:ph sz="quarter" idx="13"/>
          </p:nvPr>
        </p:nvSpPr>
        <p:spPr>
          <a:xfrm>
            <a:off x="444500" y="2063395"/>
            <a:ext cx="5088714" cy="3311189"/>
          </a:xfrm>
        </p:spPr>
        <p:txBody>
          <a:bodyPr>
            <a:normAutofit fontScale="92500"/>
          </a:bodyPr>
          <a:lstStyle/>
          <a:p>
            <a:r>
              <a:rPr lang="en-PH" sz="3200" dirty="0"/>
              <a:t>Recycle</a:t>
            </a:r>
          </a:p>
          <a:p>
            <a:r>
              <a:rPr lang="en-PH" sz="3200" dirty="0"/>
              <a:t>Sewer line discharge</a:t>
            </a:r>
          </a:p>
          <a:p>
            <a:r>
              <a:rPr lang="en-PH" sz="3200" dirty="0">
                <a:hlinkClick r:id="rId2" action="ppaction://hlinkfile"/>
              </a:rPr>
              <a:t>Effluent standards</a:t>
            </a:r>
            <a:endParaRPr lang="en-PH" sz="3200" dirty="0"/>
          </a:p>
          <a:p>
            <a:r>
              <a:rPr lang="en-PH" sz="3200" dirty="0">
                <a:hlinkClick r:id="rId3" action="ppaction://hlinkfile"/>
              </a:rPr>
              <a:t>Irrigation</a:t>
            </a:r>
            <a:endParaRPr lang="en-PH" sz="3200" dirty="0"/>
          </a:p>
          <a:p>
            <a:r>
              <a:rPr lang="en-PH" sz="3200" dirty="0">
                <a:hlinkClick r:id="rId4" action="ppaction://hlinkfile"/>
              </a:rPr>
              <a:t>Receiving quality guidelines</a:t>
            </a:r>
            <a:endParaRPr lang="en-PH" sz="3200" dirty="0"/>
          </a:p>
        </p:txBody>
      </p:sp>
      <p:sp>
        <p:nvSpPr>
          <p:cNvPr id="4" name="Content Placeholder 3">
            <a:extLst>
              <a:ext uri="{FF2B5EF4-FFF2-40B4-BE49-F238E27FC236}">
                <a16:creationId xmlns:a16="http://schemas.microsoft.com/office/drawing/2014/main" id="{11AD5D3D-B982-471C-A555-12888D95A337}"/>
              </a:ext>
            </a:extLst>
          </p:cNvPr>
          <p:cNvSpPr>
            <a:spLocks noGrp="1"/>
          </p:cNvSpPr>
          <p:nvPr>
            <p:ph sz="quarter" idx="14"/>
          </p:nvPr>
        </p:nvSpPr>
        <p:spPr>
          <a:xfrm>
            <a:off x="5791200" y="2063394"/>
            <a:ext cx="5689600" cy="3473806"/>
          </a:xfrm>
        </p:spPr>
        <p:txBody>
          <a:bodyPr>
            <a:normAutofit/>
          </a:bodyPr>
          <a:lstStyle/>
          <a:p>
            <a:r>
              <a:rPr lang="en-PH" sz="2800" dirty="0"/>
              <a:t>Anticipated trends in regulations</a:t>
            </a:r>
          </a:p>
          <a:p>
            <a:r>
              <a:rPr lang="en-PH" sz="2800" dirty="0">
                <a:hlinkClick r:id="rId5" action="ppaction://hlinkfile"/>
              </a:rPr>
              <a:t>Drinking water</a:t>
            </a:r>
            <a:endParaRPr lang="en-PH" sz="2800" dirty="0"/>
          </a:p>
          <a:p>
            <a:r>
              <a:rPr lang="en-PH" sz="2800" dirty="0"/>
              <a:t>Other regulatory considerations:</a:t>
            </a:r>
          </a:p>
          <a:p>
            <a:pPr lvl="1"/>
            <a:r>
              <a:rPr lang="en-PH" sz="2400" dirty="0"/>
              <a:t>Building code</a:t>
            </a:r>
          </a:p>
          <a:p>
            <a:pPr lvl="1"/>
            <a:r>
              <a:rPr lang="en-PH" sz="2400" dirty="0"/>
              <a:t>Occupational health and safety</a:t>
            </a:r>
          </a:p>
          <a:p>
            <a:pPr lvl="1"/>
            <a:r>
              <a:rPr lang="en-PH" sz="2400" dirty="0"/>
              <a:t>Local ordinances</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84BD1-09D3-4960-9BB4-E4984553311F}"/>
              </a:ext>
            </a:extLst>
          </p:cNvPr>
          <p:cNvSpPr/>
          <p:nvPr/>
        </p:nvSpPr>
        <p:spPr>
          <a:xfrm>
            <a:off x="7157358" y="5916927"/>
            <a:ext cx="4484369" cy="369332"/>
          </a:xfrm>
          <a:prstGeom prst="rect">
            <a:avLst/>
          </a:prstGeom>
        </p:spPr>
        <p:txBody>
          <a:bodyPr wrap="none">
            <a:spAutoFit/>
          </a:bodyPr>
          <a:lstStyle/>
          <a:p>
            <a:r>
              <a:rPr lang="en-PH" dirty="0">
                <a:solidFill>
                  <a:schemeClr val="bg1"/>
                </a:solidFill>
                <a:hlinkClick r:id="rId3">
                  <a:extLst>
                    <a:ext uri="{A12FA001-AC4F-418D-AE19-62706E023703}">
                      <ahyp:hlinkClr xmlns:ahyp="http://schemas.microsoft.com/office/drawing/2018/hyperlinkcolor" val="tx"/>
                    </a:ext>
                  </a:extLst>
                </a:hlinkClick>
              </a:rPr>
              <a:t>https://sustainabledevelopment.un.org/sdgs</a:t>
            </a:r>
            <a:endParaRPr lang="en-PH" dirty="0">
              <a:solidFill>
                <a:schemeClr val="bg1"/>
              </a:solidFill>
            </a:endParaRPr>
          </a:p>
        </p:txBody>
      </p:sp>
      <p:pic>
        <p:nvPicPr>
          <p:cNvPr id="102402" name="Picture 2">
            <a:extLst>
              <a:ext uri="{FF2B5EF4-FFF2-40B4-BE49-F238E27FC236}">
                <a16:creationId xmlns:a16="http://schemas.microsoft.com/office/drawing/2014/main" id="{4C572170-AFD8-4D56-A7C2-D3AD19E891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540" y="513127"/>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04" name="Picture 4">
            <a:extLst>
              <a:ext uri="{FF2B5EF4-FFF2-40B4-BE49-F238E27FC236}">
                <a16:creationId xmlns:a16="http://schemas.microsoft.com/office/drawing/2014/main" id="{3CAD72CC-C534-4781-BB88-2168006379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740" y="513128"/>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06" name="Picture 6">
            <a:extLst>
              <a:ext uri="{FF2B5EF4-FFF2-40B4-BE49-F238E27FC236}">
                <a16:creationId xmlns:a16="http://schemas.microsoft.com/office/drawing/2014/main" id="{9C340E33-BF16-43F8-A30E-F52B4E0B1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1940" y="513128"/>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08" name="Picture 8">
            <a:extLst>
              <a:ext uri="{FF2B5EF4-FFF2-40B4-BE49-F238E27FC236}">
                <a16:creationId xmlns:a16="http://schemas.microsoft.com/office/drawing/2014/main" id="{C5D0E0B3-5131-4487-A96C-238171CE15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2140" y="52265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10" name="Picture 10">
            <a:extLst>
              <a:ext uri="{FF2B5EF4-FFF2-40B4-BE49-F238E27FC236}">
                <a16:creationId xmlns:a16="http://schemas.microsoft.com/office/drawing/2014/main" id="{74F9097D-5BD8-411B-AEBC-C020D377C4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340" y="522653"/>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12" name="Picture 12">
            <a:extLst>
              <a:ext uri="{FF2B5EF4-FFF2-40B4-BE49-F238E27FC236}">
                <a16:creationId xmlns:a16="http://schemas.microsoft.com/office/drawing/2014/main" id="{0AB3EB89-669A-4528-99F5-0AE417B49E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2540" y="522653"/>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14" name="Picture 14">
            <a:extLst>
              <a:ext uri="{FF2B5EF4-FFF2-40B4-BE49-F238E27FC236}">
                <a16:creationId xmlns:a16="http://schemas.microsoft.com/office/drawing/2014/main" id="{7ACA56E7-CFBA-461A-B1EB-F17D65994F1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32740" y="52265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16" name="Picture 16">
            <a:extLst>
              <a:ext uri="{FF2B5EF4-FFF2-40B4-BE49-F238E27FC236}">
                <a16:creationId xmlns:a16="http://schemas.microsoft.com/office/drawing/2014/main" id="{E4CB8469-FD59-40CB-B55F-5B39F16F50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2276" y="2144820"/>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18" name="Picture 18">
            <a:extLst>
              <a:ext uri="{FF2B5EF4-FFF2-40B4-BE49-F238E27FC236}">
                <a16:creationId xmlns:a16="http://schemas.microsoft.com/office/drawing/2014/main" id="{6CB7E6AC-13A0-456E-87A1-B44698D3F5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9210" y="2144820"/>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20" name="Picture 20">
            <a:extLst>
              <a:ext uri="{FF2B5EF4-FFF2-40B4-BE49-F238E27FC236}">
                <a16:creationId xmlns:a16="http://schemas.microsoft.com/office/drawing/2014/main" id="{D217177C-69E5-43F7-BA85-5CA1DB3406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40675" y="2176409"/>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22" name="Picture 22">
            <a:extLst>
              <a:ext uri="{FF2B5EF4-FFF2-40B4-BE49-F238E27FC236}">
                <a16:creationId xmlns:a16="http://schemas.microsoft.com/office/drawing/2014/main" id="{09A41C51-4AF0-417C-B044-E99796ACCDA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32140" y="2176409"/>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24" name="Picture 24">
            <a:extLst>
              <a:ext uri="{FF2B5EF4-FFF2-40B4-BE49-F238E27FC236}">
                <a16:creationId xmlns:a16="http://schemas.microsoft.com/office/drawing/2014/main" id="{0BCAE8B5-A4C7-4A01-83C1-D7AC107C99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86794" y="2176409"/>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26" name="Picture 26">
            <a:extLst>
              <a:ext uri="{FF2B5EF4-FFF2-40B4-BE49-F238E27FC236}">
                <a16:creationId xmlns:a16="http://schemas.microsoft.com/office/drawing/2014/main" id="{14031CD5-E0F8-4A69-83F2-0FBE728F44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76930" y="218593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28" name="Picture 28">
            <a:extLst>
              <a:ext uri="{FF2B5EF4-FFF2-40B4-BE49-F238E27FC236}">
                <a16:creationId xmlns:a16="http://schemas.microsoft.com/office/drawing/2014/main" id="{421FE26C-6E53-438C-B99D-DB8D42AB1F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75692" y="2203139"/>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30" name="Picture 30">
            <a:extLst>
              <a:ext uri="{FF2B5EF4-FFF2-40B4-BE49-F238E27FC236}">
                <a16:creationId xmlns:a16="http://schemas.microsoft.com/office/drawing/2014/main" id="{312C8339-4BE7-4F98-90D3-0C8824D59C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1540" y="3724085"/>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32" name="Picture 32">
            <a:extLst>
              <a:ext uri="{FF2B5EF4-FFF2-40B4-BE49-F238E27FC236}">
                <a16:creationId xmlns:a16="http://schemas.microsoft.com/office/drawing/2014/main" id="{C2E08E90-A397-4602-9E6F-975218BEAD7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49210" y="3724084"/>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02434" name="Picture 34">
            <a:extLst>
              <a:ext uri="{FF2B5EF4-FFF2-40B4-BE49-F238E27FC236}">
                <a16:creationId xmlns:a16="http://schemas.microsoft.com/office/drawing/2014/main" id="{CBA7D68D-C7EB-44DF-ADF7-E5BC41C4742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66880" y="3714559"/>
            <a:ext cx="14287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2436" name="Picture 36" descr="Background">
            <a:extLst>
              <a:ext uri="{FF2B5EF4-FFF2-40B4-BE49-F238E27FC236}">
                <a16:creationId xmlns:a16="http://schemas.microsoft.com/office/drawing/2014/main" id="{098A655B-27B2-40D6-91D8-533D28C707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32140" y="3724084"/>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Star: 5 Points 1">
            <a:extLst>
              <a:ext uri="{FF2B5EF4-FFF2-40B4-BE49-F238E27FC236}">
                <a16:creationId xmlns:a16="http://schemas.microsoft.com/office/drawing/2014/main" id="{E6488C6E-8459-405F-AD71-27053F666F7A}"/>
              </a:ext>
            </a:extLst>
          </p:cNvPr>
          <p:cNvSpPr/>
          <p:nvPr/>
        </p:nvSpPr>
        <p:spPr>
          <a:xfrm>
            <a:off x="6862195" y="3287917"/>
            <a:ext cx="209724" cy="261622"/>
          </a:xfrm>
          <a:prstGeom prst="star5">
            <a:avLst/>
          </a:prstGeom>
          <a:solidFill>
            <a:srgbClr val="FF0000"/>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2" name="Star: 5 Points 21">
            <a:extLst>
              <a:ext uri="{FF2B5EF4-FFF2-40B4-BE49-F238E27FC236}">
                <a16:creationId xmlns:a16="http://schemas.microsoft.com/office/drawing/2014/main" id="{CE74E3F1-4C67-4338-8B32-0B338AF14F22}"/>
              </a:ext>
            </a:extLst>
          </p:cNvPr>
          <p:cNvSpPr/>
          <p:nvPr/>
        </p:nvSpPr>
        <p:spPr>
          <a:xfrm>
            <a:off x="1996930" y="3262750"/>
            <a:ext cx="209724" cy="261622"/>
          </a:xfrm>
          <a:prstGeom prst="star5">
            <a:avLst/>
          </a:prstGeom>
          <a:solidFill>
            <a:srgbClr val="FF00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3" name="Star: 5 Points 22">
            <a:extLst>
              <a:ext uri="{FF2B5EF4-FFF2-40B4-BE49-F238E27FC236}">
                <a16:creationId xmlns:a16="http://schemas.microsoft.com/office/drawing/2014/main" id="{ED8BD219-8EF6-4A74-A496-EBCDADF32C8A}"/>
              </a:ext>
            </a:extLst>
          </p:cNvPr>
          <p:cNvSpPr/>
          <p:nvPr/>
        </p:nvSpPr>
        <p:spPr>
          <a:xfrm>
            <a:off x="8386484" y="1573650"/>
            <a:ext cx="209724" cy="261622"/>
          </a:xfrm>
          <a:prstGeom prst="star5">
            <a:avLst/>
          </a:prstGeom>
          <a:solidFill>
            <a:srgbClr val="FF00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
        <p:nvSpPr>
          <p:cNvPr id="24" name="Star: 5 Points 23">
            <a:extLst>
              <a:ext uri="{FF2B5EF4-FFF2-40B4-BE49-F238E27FC236}">
                <a16:creationId xmlns:a16="http://schemas.microsoft.com/office/drawing/2014/main" id="{6484E416-DDD2-40A8-BEF5-D7F594EB5AE0}"/>
              </a:ext>
            </a:extLst>
          </p:cNvPr>
          <p:cNvSpPr/>
          <p:nvPr/>
        </p:nvSpPr>
        <p:spPr>
          <a:xfrm>
            <a:off x="5181883" y="3262750"/>
            <a:ext cx="209724" cy="261622"/>
          </a:xfrm>
          <a:prstGeom prst="star5">
            <a:avLst/>
          </a:prstGeom>
          <a:solidFill>
            <a:srgbClr val="FF00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p>
        </p:txBody>
      </p:sp>
    </p:spTree>
    <p:extLst>
      <p:ext uri="{BB962C8B-B14F-4D97-AF65-F5344CB8AC3E}">
        <p14:creationId xmlns:p14="http://schemas.microsoft.com/office/powerpoint/2010/main" val="2947827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1"/>
          <p:cNvSpPr>
            <a:spLocks noChangeArrowheads="1"/>
          </p:cNvSpPr>
          <p:nvPr/>
        </p:nvSpPr>
        <p:spPr bwMode="auto">
          <a:xfrm>
            <a:off x="1524000" y="0"/>
            <a:ext cx="9144000" cy="369332"/>
          </a:xfrm>
          <a:prstGeom prst="rect">
            <a:avLst/>
          </a:prstGeom>
          <a:solidFill>
            <a:schemeClr val="bg1"/>
          </a:solidFill>
          <a:ln w="12700" algn="ctr">
            <a:noFill/>
            <a:round/>
            <a:headEnd/>
            <a:tailEnd/>
          </a:ln>
        </p:spPr>
        <p:txBody>
          <a:bodyPr>
            <a:spAutoFit/>
          </a:bodyPr>
          <a:lstStyle/>
          <a:p>
            <a:pPr marL="107950" indent="-107950"/>
            <a:endParaRPr lang="en-US"/>
          </a:p>
        </p:txBody>
      </p:sp>
      <p:pic>
        <p:nvPicPr>
          <p:cNvPr id="54275" name="Picture 2" descr="ag00459_"/>
          <p:cNvPicPr>
            <a:picLocks noChangeAspect="1" noChangeArrowheads="1" noCrop="1"/>
          </p:cNvPicPr>
          <p:nvPr/>
        </p:nvPicPr>
        <p:blipFill>
          <a:blip r:embed="rId3" cstate="print"/>
          <a:srcRect/>
          <a:stretch>
            <a:fillRect/>
          </a:stretch>
        </p:blipFill>
        <p:spPr bwMode="auto">
          <a:xfrm>
            <a:off x="5453330" y="3171824"/>
            <a:ext cx="1439862" cy="1181100"/>
          </a:xfrm>
          <a:prstGeom prst="rect">
            <a:avLst/>
          </a:prstGeom>
          <a:noFill/>
          <a:ln w="9525">
            <a:noFill/>
            <a:miter lim="800000"/>
            <a:headEnd/>
            <a:tailEnd/>
          </a:ln>
        </p:spPr>
      </p:pic>
      <p:pic>
        <p:nvPicPr>
          <p:cNvPr id="657411" name="Picture 3" descr="ag00566_"/>
          <p:cNvPicPr>
            <a:picLocks noChangeAspect="1" noChangeArrowheads="1" noCrop="1"/>
          </p:cNvPicPr>
          <p:nvPr/>
        </p:nvPicPr>
        <p:blipFill>
          <a:blip r:embed="rId4" cstate="print"/>
          <a:srcRect/>
          <a:stretch>
            <a:fillRect/>
          </a:stretch>
        </p:blipFill>
        <p:spPr bwMode="auto">
          <a:xfrm>
            <a:off x="4807138" y="1000810"/>
            <a:ext cx="1676400" cy="1736725"/>
          </a:xfrm>
          <a:prstGeom prst="rect">
            <a:avLst/>
          </a:prstGeom>
          <a:noFill/>
          <a:ln w="9525">
            <a:noFill/>
            <a:miter lim="800000"/>
            <a:headEnd/>
            <a:tailEnd/>
          </a:ln>
        </p:spPr>
      </p:pic>
      <p:sp>
        <p:nvSpPr>
          <p:cNvPr id="657412" name="Line 4"/>
          <p:cNvSpPr>
            <a:spLocks noChangeShapeType="1"/>
          </p:cNvSpPr>
          <p:nvPr/>
        </p:nvSpPr>
        <p:spPr bwMode="auto">
          <a:xfrm>
            <a:off x="7528308" y="2971999"/>
            <a:ext cx="11075" cy="1318179"/>
          </a:xfrm>
          <a:prstGeom prst="line">
            <a:avLst/>
          </a:prstGeom>
          <a:noFill/>
          <a:ln w="57150">
            <a:solidFill>
              <a:schemeClr val="tx1"/>
            </a:solidFill>
            <a:round/>
            <a:headEnd/>
            <a:tailEnd/>
          </a:ln>
        </p:spPr>
        <p:txBody>
          <a:bodyPr/>
          <a:lstStyle/>
          <a:p>
            <a:endParaRPr lang="en-PH"/>
          </a:p>
        </p:txBody>
      </p:sp>
      <p:sp>
        <p:nvSpPr>
          <p:cNvPr id="657413" name="Line 5"/>
          <p:cNvSpPr>
            <a:spLocks noChangeShapeType="1"/>
          </p:cNvSpPr>
          <p:nvPr/>
        </p:nvSpPr>
        <p:spPr bwMode="auto">
          <a:xfrm>
            <a:off x="7546883" y="4261406"/>
            <a:ext cx="381000" cy="9525"/>
          </a:xfrm>
          <a:prstGeom prst="line">
            <a:avLst/>
          </a:prstGeom>
          <a:noFill/>
          <a:ln w="57150">
            <a:solidFill>
              <a:schemeClr val="tx1"/>
            </a:solidFill>
            <a:round/>
            <a:headEnd/>
            <a:tailEnd type="triangle" w="med" len="med"/>
          </a:ln>
        </p:spPr>
        <p:txBody>
          <a:bodyPr/>
          <a:lstStyle/>
          <a:p>
            <a:endParaRPr lang="en-PH"/>
          </a:p>
        </p:txBody>
      </p:sp>
      <p:sp>
        <p:nvSpPr>
          <p:cNvPr id="657414" name="Text Box 6"/>
          <p:cNvSpPr txBox="1">
            <a:spLocks noChangeArrowheads="1"/>
          </p:cNvSpPr>
          <p:nvPr/>
        </p:nvSpPr>
        <p:spPr bwMode="auto">
          <a:xfrm>
            <a:off x="7933003" y="3908319"/>
            <a:ext cx="821058" cy="523220"/>
          </a:xfrm>
          <a:prstGeom prst="rect">
            <a:avLst/>
          </a:prstGeom>
          <a:solidFill>
            <a:schemeClr val="bg1"/>
          </a:solidFill>
          <a:ln w="38100">
            <a:solidFill>
              <a:schemeClr val="tx1"/>
            </a:solidFill>
            <a:miter lim="800000"/>
            <a:headEnd/>
            <a:tailEnd/>
          </a:ln>
        </p:spPr>
        <p:txBody>
          <a:bodyPr wrap="none">
            <a:spAutoFit/>
          </a:bodyPr>
          <a:lstStyle/>
          <a:p>
            <a:pPr algn="ctr">
              <a:buFontTx/>
              <a:buNone/>
            </a:pPr>
            <a:r>
              <a:rPr lang="en-US" sz="2800"/>
              <a:t>WTP</a:t>
            </a:r>
          </a:p>
        </p:txBody>
      </p:sp>
      <p:pic>
        <p:nvPicPr>
          <p:cNvPr id="657415" name="Picture 7" descr="j0076135"/>
          <p:cNvPicPr>
            <a:picLocks noChangeAspect="1" noChangeArrowheads="1" noCrop="1"/>
          </p:cNvPicPr>
          <p:nvPr/>
        </p:nvPicPr>
        <p:blipFill>
          <a:blip r:embed="rId5" cstate="print"/>
          <a:srcRect/>
          <a:stretch>
            <a:fillRect/>
          </a:stretch>
        </p:blipFill>
        <p:spPr bwMode="auto">
          <a:xfrm>
            <a:off x="7931895" y="2067473"/>
            <a:ext cx="1500188" cy="1089025"/>
          </a:xfrm>
          <a:prstGeom prst="rect">
            <a:avLst/>
          </a:prstGeom>
          <a:noFill/>
          <a:ln w="9525">
            <a:noFill/>
            <a:miter lim="800000"/>
            <a:headEnd/>
            <a:tailEnd/>
          </a:ln>
        </p:spPr>
      </p:pic>
      <p:sp>
        <p:nvSpPr>
          <p:cNvPr id="657416" name="Line 8"/>
          <p:cNvSpPr>
            <a:spLocks noChangeShapeType="1"/>
          </p:cNvSpPr>
          <p:nvPr/>
        </p:nvSpPr>
        <p:spPr bwMode="auto">
          <a:xfrm>
            <a:off x="8344326" y="3197780"/>
            <a:ext cx="2" cy="723665"/>
          </a:xfrm>
          <a:prstGeom prst="line">
            <a:avLst/>
          </a:prstGeom>
          <a:noFill/>
          <a:ln w="57150">
            <a:solidFill>
              <a:schemeClr val="tx1"/>
            </a:solidFill>
            <a:round/>
            <a:headEnd/>
            <a:tailEnd type="triangle" w="med" len="med"/>
          </a:ln>
        </p:spPr>
        <p:txBody>
          <a:bodyPr/>
          <a:lstStyle/>
          <a:p>
            <a:endParaRPr lang="en-PH"/>
          </a:p>
        </p:txBody>
      </p:sp>
      <p:sp>
        <p:nvSpPr>
          <p:cNvPr id="657417" name="Line 9"/>
          <p:cNvSpPr>
            <a:spLocks noChangeShapeType="1"/>
          </p:cNvSpPr>
          <p:nvPr/>
        </p:nvSpPr>
        <p:spPr bwMode="auto">
          <a:xfrm>
            <a:off x="8728868" y="4202668"/>
            <a:ext cx="1500187" cy="0"/>
          </a:xfrm>
          <a:prstGeom prst="line">
            <a:avLst/>
          </a:prstGeom>
          <a:noFill/>
          <a:ln w="57150">
            <a:solidFill>
              <a:schemeClr val="tx1"/>
            </a:solidFill>
            <a:round/>
            <a:headEnd/>
            <a:tailEnd type="triangle" w="med" len="med"/>
          </a:ln>
        </p:spPr>
        <p:txBody>
          <a:bodyPr/>
          <a:lstStyle/>
          <a:p>
            <a:endParaRPr lang="en-PH"/>
          </a:p>
        </p:txBody>
      </p:sp>
      <p:pic>
        <p:nvPicPr>
          <p:cNvPr id="657418" name="Picture 10" descr="ag00628_"/>
          <p:cNvPicPr>
            <a:picLocks noChangeAspect="1" noChangeArrowheads="1" noCrop="1"/>
          </p:cNvPicPr>
          <p:nvPr/>
        </p:nvPicPr>
        <p:blipFill>
          <a:blip r:embed="rId6" cstate="print"/>
          <a:srcRect/>
          <a:stretch>
            <a:fillRect/>
          </a:stretch>
        </p:blipFill>
        <p:spPr bwMode="auto">
          <a:xfrm>
            <a:off x="10399645" y="3608944"/>
            <a:ext cx="1085850" cy="968375"/>
          </a:xfrm>
          <a:prstGeom prst="rect">
            <a:avLst/>
          </a:prstGeom>
          <a:noFill/>
          <a:ln w="9525">
            <a:noFill/>
            <a:miter lim="800000"/>
            <a:headEnd/>
            <a:tailEnd/>
          </a:ln>
        </p:spPr>
      </p:pic>
      <p:sp>
        <p:nvSpPr>
          <p:cNvPr id="657419" name="Line 11"/>
          <p:cNvSpPr>
            <a:spLocks noChangeShapeType="1"/>
          </p:cNvSpPr>
          <p:nvPr/>
        </p:nvSpPr>
        <p:spPr bwMode="auto">
          <a:xfrm>
            <a:off x="8359975" y="4428094"/>
            <a:ext cx="0" cy="609600"/>
          </a:xfrm>
          <a:prstGeom prst="line">
            <a:avLst/>
          </a:prstGeom>
          <a:noFill/>
          <a:ln w="57150">
            <a:solidFill>
              <a:schemeClr val="tx1"/>
            </a:solidFill>
            <a:round/>
            <a:headEnd/>
            <a:tailEnd type="triangle" w="med" len="med"/>
          </a:ln>
        </p:spPr>
        <p:txBody>
          <a:bodyPr/>
          <a:lstStyle/>
          <a:p>
            <a:endParaRPr lang="en-PH"/>
          </a:p>
        </p:txBody>
      </p:sp>
      <p:sp>
        <p:nvSpPr>
          <p:cNvPr id="657420" name="Text Box 12"/>
          <p:cNvSpPr txBox="1">
            <a:spLocks noChangeArrowheads="1"/>
          </p:cNvSpPr>
          <p:nvPr/>
        </p:nvSpPr>
        <p:spPr bwMode="auto">
          <a:xfrm>
            <a:off x="7936910" y="5142803"/>
            <a:ext cx="869148" cy="369332"/>
          </a:xfrm>
          <a:prstGeom prst="rect">
            <a:avLst/>
          </a:prstGeom>
          <a:noFill/>
          <a:ln w="9525">
            <a:noFill/>
            <a:miter lim="800000"/>
            <a:headEnd/>
            <a:tailEnd/>
          </a:ln>
        </p:spPr>
        <p:txBody>
          <a:bodyPr wrap="none">
            <a:spAutoFit/>
          </a:bodyPr>
          <a:lstStyle/>
          <a:p>
            <a:pPr algn="ctr">
              <a:buFontTx/>
              <a:buNone/>
            </a:pPr>
            <a:r>
              <a:rPr lang="en-US" i="1" dirty="0"/>
              <a:t>SLUDGE</a:t>
            </a:r>
          </a:p>
        </p:txBody>
      </p:sp>
      <p:sp>
        <p:nvSpPr>
          <p:cNvPr id="657421" name="Line 13"/>
          <p:cNvSpPr>
            <a:spLocks noChangeShapeType="1"/>
          </p:cNvSpPr>
          <p:nvPr/>
        </p:nvSpPr>
        <p:spPr bwMode="auto">
          <a:xfrm flipH="1" flipV="1">
            <a:off x="4521376" y="5314033"/>
            <a:ext cx="3385461" cy="26873"/>
          </a:xfrm>
          <a:prstGeom prst="line">
            <a:avLst/>
          </a:prstGeom>
          <a:noFill/>
          <a:ln w="57150">
            <a:solidFill>
              <a:schemeClr val="tx1"/>
            </a:solidFill>
            <a:round/>
            <a:headEnd/>
            <a:tailEnd type="triangle" w="med" len="med"/>
          </a:ln>
        </p:spPr>
        <p:txBody>
          <a:bodyPr/>
          <a:lstStyle/>
          <a:p>
            <a:endParaRPr lang="en-PH"/>
          </a:p>
        </p:txBody>
      </p:sp>
      <p:pic>
        <p:nvPicPr>
          <p:cNvPr id="657422" name="Picture 14" descr="ag00434_"/>
          <p:cNvPicPr>
            <a:picLocks noChangeAspect="1" noChangeArrowheads="1" noCrop="1"/>
          </p:cNvPicPr>
          <p:nvPr/>
        </p:nvPicPr>
        <p:blipFill>
          <a:blip r:embed="rId7" cstate="print"/>
          <a:srcRect/>
          <a:stretch>
            <a:fillRect/>
          </a:stretch>
        </p:blipFill>
        <p:spPr bwMode="auto">
          <a:xfrm>
            <a:off x="2362664" y="3384671"/>
            <a:ext cx="1371600" cy="1277937"/>
          </a:xfrm>
          <a:prstGeom prst="rect">
            <a:avLst/>
          </a:prstGeom>
          <a:noFill/>
          <a:ln w="9525">
            <a:noFill/>
            <a:miter lim="800000"/>
            <a:headEnd/>
            <a:tailEnd/>
          </a:ln>
        </p:spPr>
      </p:pic>
      <p:sp>
        <p:nvSpPr>
          <p:cNvPr id="657423" name="Line 15"/>
          <p:cNvSpPr>
            <a:spLocks noChangeShapeType="1"/>
          </p:cNvSpPr>
          <p:nvPr/>
        </p:nvSpPr>
        <p:spPr bwMode="auto">
          <a:xfrm>
            <a:off x="3353729" y="5562600"/>
            <a:ext cx="0" cy="442912"/>
          </a:xfrm>
          <a:prstGeom prst="line">
            <a:avLst/>
          </a:prstGeom>
          <a:noFill/>
          <a:ln w="38100">
            <a:solidFill>
              <a:schemeClr val="tx1"/>
            </a:solidFill>
            <a:round/>
            <a:headEnd/>
            <a:tailEnd type="triangle" w="med" len="med"/>
          </a:ln>
        </p:spPr>
        <p:txBody>
          <a:bodyPr/>
          <a:lstStyle/>
          <a:p>
            <a:endParaRPr lang="en-PH"/>
          </a:p>
        </p:txBody>
      </p:sp>
      <p:sp>
        <p:nvSpPr>
          <p:cNvPr id="657424" name="Text Box 16"/>
          <p:cNvSpPr txBox="1">
            <a:spLocks noChangeArrowheads="1"/>
          </p:cNvSpPr>
          <p:nvPr/>
        </p:nvSpPr>
        <p:spPr bwMode="auto">
          <a:xfrm>
            <a:off x="3374026" y="5606553"/>
            <a:ext cx="1048749" cy="369332"/>
          </a:xfrm>
          <a:prstGeom prst="rect">
            <a:avLst/>
          </a:prstGeom>
          <a:noFill/>
          <a:ln w="9525">
            <a:noFill/>
            <a:miter lim="800000"/>
            <a:headEnd/>
            <a:tailEnd/>
          </a:ln>
        </p:spPr>
        <p:txBody>
          <a:bodyPr wrap="none">
            <a:spAutoFit/>
          </a:bodyPr>
          <a:lstStyle/>
          <a:p>
            <a:pPr algn="ctr">
              <a:buFontTx/>
              <a:buNone/>
            </a:pPr>
            <a:r>
              <a:rPr lang="en-US" i="1" dirty="0"/>
              <a:t>LEACHATE</a:t>
            </a:r>
          </a:p>
        </p:txBody>
      </p:sp>
      <p:pic>
        <p:nvPicPr>
          <p:cNvPr id="657425" name="Picture 17" descr="ag00033_"/>
          <p:cNvPicPr>
            <a:picLocks noChangeAspect="1" noChangeArrowheads="1" noCrop="1"/>
          </p:cNvPicPr>
          <p:nvPr/>
        </p:nvPicPr>
        <p:blipFill>
          <a:blip r:embed="rId8" cstate="print"/>
          <a:srcRect/>
          <a:stretch>
            <a:fillRect/>
          </a:stretch>
        </p:blipFill>
        <p:spPr bwMode="auto">
          <a:xfrm>
            <a:off x="1495337" y="1326118"/>
            <a:ext cx="1393825" cy="1692275"/>
          </a:xfrm>
          <a:prstGeom prst="rect">
            <a:avLst/>
          </a:prstGeom>
          <a:noFill/>
          <a:ln w="9525">
            <a:noFill/>
            <a:miter lim="800000"/>
            <a:headEnd/>
            <a:tailEnd/>
          </a:ln>
        </p:spPr>
      </p:pic>
      <p:sp>
        <p:nvSpPr>
          <p:cNvPr id="657426" name="Text Box 18"/>
          <p:cNvSpPr txBox="1">
            <a:spLocks noChangeArrowheads="1"/>
          </p:cNvSpPr>
          <p:nvPr/>
        </p:nvSpPr>
        <p:spPr bwMode="auto">
          <a:xfrm>
            <a:off x="2370344" y="5999122"/>
            <a:ext cx="1559466" cy="369332"/>
          </a:xfrm>
          <a:prstGeom prst="rect">
            <a:avLst/>
          </a:prstGeom>
          <a:noFill/>
          <a:ln w="9525">
            <a:noFill/>
            <a:miter lim="800000"/>
            <a:headEnd/>
            <a:tailEnd/>
          </a:ln>
        </p:spPr>
        <p:txBody>
          <a:bodyPr wrap="none">
            <a:spAutoFit/>
          </a:bodyPr>
          <a:lstStyle/>
          <a:p>
            <a:pPr algn="ctr">
              <a:buFontTx/>
              <a:buNone/>
            </a:pPr>
            <a:r>
              <a:rPr lang="en-US" dirty="0"/>
              <a:t>GROUNDWATER</a:t>
            </a:r>
          </a:p>
        </p:txBody>
      </p:sp>
      <p:sp>
        <p:nvSpPr>
          <p:cNvPr id="657427" name="Line 19"/>
          <p:cNvSpPr>
            <a:spLocks noChangeShapeType="1"/>
          </p:cNvSpPr>
          <p:nvPr/>
        </p:nvSpPr>
        <p:spPr bwMode="auto">
          <a:xfrm flipV="1">
            <a:off x="2192249" y="3018393"/>
            <a:ext cx="0" cy="3109912"/>
          </a:xfrm>
          <a:prstGeom prst="line">
            <a:avLst/>
          </a:prstGeom>
          <a:noFill/>
          <a:ln w="76200">
            <a:solidFill>
              <a:srgbClr val="A50021"/>
            </a:solidFill>
            <a:round/>
            <a:headEnd/>
            <a:tailEnd type="triangle" w="med" len="med"/>
          </a:ln>
        </p:spPr>
        <p:txBody>
          <a:bodyPr/>
          <a:lstStyle/>
          <a:p>
            <a:endParaRPr lang="en-PH"/>
          </a:p>
        </p:txBody>
      </p:sp>
      <p:sp>
        <p:nvSpPr>
          <p:cNvPr id="657428" name="Rectangle 20"/>
          <p:cNvSpPr>
            <a:spLocks noChangeArrowheads="1"/>
          </p:cNvSpPr>
          <p:nvPr/>
        </p:nvSpPr>
        <p:spPr bwMode="auto">
          <a:xfrm>
            <a:off x="5658117" y="2678114"/>
            <a:ext cx="1030288" cy="638175"/>
          </a:xfrm>
          <a:prstGeom prst="rect">
            <a:avLst/>
          </a:prstGeom>
          <a:solidFill>
            <a:schemeClr val="bg1"/>
          </a:solidFill>
          <a:ln w="38100">
            <a:solidFill>
              <a:schemeClr val="tx1"/>
            </a:solidFill>
            <a:miter lim="800000"/>
            <a:headEnd/>
            <a:tailEnd/>
          </a:ln>
        </p:spPr>
        <p:txBody>
          <a:bodyPr wrap="none" anchor="ctr"/>
          <a:lstStyle/>
          <a:p>
            <a:pPr algn="ctr">
              <a:buFontTx/>
              <a:buNone/>
            </a:pPr>
            <a:r>
              <a:rPr lang="en-US" sz="2800"/>
              <a:t>APCD</a:t>
            </a:r>
          </a:p>
        </p:txBody>
      </p:sp>
      <p:grpSp>
        <p:nvGrpSpPr>
          <p:cNvPr id="2" name="Group 21"/>
          <p:cNvGrpSpPr>
            <a:grpSpLocks/>
          </p:cNvGrpSpPr>
          <p:nvPr/>
        </p:nvGrpSpPr>
        <p:grpSpPr bwMode="auto">
          <a:xfrm>
            <a:off x="2719652" y="4950381"/>
            <a:ext cx="1771650" cy="606425"/>
            <a:chOff x="480" y="3314"/>
            <a:chExt cx="1296" cy="382"/>
          </a:xfrm>
        </p:grpSpPr>
        <p:sp>
          <p:nvSpPr>
            <p:cNvPr id="54300" name="Text Box 22"/>
            <p:cNvSpPr txBox="1">
              <a:spLocks noChangeArrowheads="1"/>
            </p:cNvSpPr>
            <p:nvPr/>
          </p:nvSpPr>
          <p:spPr bwMode="auto">
            <a:xfrm>
              <a:off x="604" y="3314"/>
              <a:ext cx="1042" cy="330"/>
            </a:xfrm>
            <a:prstGeom prst="rect">
              <a:avLst/>
            </a:prstGeom>
            <a:noFill/>
            <a:ln w="9525">
              <a:noFill/>
              <a:miter lim="800000"/>
              <a:headEnd/>
              <a:tailEnd/>
            </a:ln>
          </p:spPr>
          <p:txBody>
            <a:bodyPr wrap="none">
              <a:spAutoFit/>
            </a:bodyPr>
            <a:lstStyle/>
            <a:p>
              <a:pPr algn="ctr">
                <a:buFontTx/>
                <a:buNone/>
              </a:pPr>
              <a:r>
                <a:rPr lang="en-US" sz="2800"/>
                <a:t>LANDFILL</a:t>
              </a:r>
            </a:p>
          </p:txBody>
        </p:sp>
        <p:grpSp>
          <p:nvGrpSpPr>
            <p:cNvPr id="3" name="Group 23"/>
            <p:cNvGrpSpPr>
              <a:grpSpLocks/>
            </p:cNvGrpSpPr>
            <p:nvPr/>
          </p:nvGrpSpPr>
          <p:grpSpPr bwMode="auto">
            <a:xfrm>
              <a:off x="480" y="3360"/>
              <a:ext cx="1296" cy="336"/>
              <a:chOff x="672" y="3360"/>
              <a:chExt cx="864" cy="336"/>
            </a:xfrm>
          </p:grpSpPr>
          <p:sp>
            <p:nvSpPr>
              <p:cNvPr id="54302" name="Line 24"/>
              <p:cNvSpPr>
                <a:spLocks noChangeShapeType="1"/>
              </p:cNvSpPr>
              <p:nvPr/>
            </p:nvSpPr>
            <p:spPr bwMode="auto">
              <a:xfrm>
                <a:off x="672" y="3360"/>
                <a:ext cx="0" cy="336"/>
              </a:xfrm>
              <a:prstGeom prst="line">
                <a:avLst/>
              </a:prstGeom>
              <a:noFill/>
              <a:ln w="38100">
                <a:solidFill>
                  <a:schemeClr val="tx1"/>
                </a:solidFill>
                <a:round/>
                <a:headEnd/>
                <a:tailEnd/>
              </a:ln>
            </p:spPr>
            <p:txBody>
              <a:bodyPr/>
              <a:lstStyle/>
              <a:p>
                <a:endParaRPr lang="en-PH"/>
              </a:p>
            </p:txBody>
          </p:sp>
          <p:sp>
            <p:nvSpPr>
              <p:cNvPr id="54303" name="Line 25"/>
              <p:cNvSpPr>
                <a:spLocks noChangeShapeType="1"/>
              </p:cNvSpPr>
              <p:nvPr/>
            </p:nvSpPr>
            <p:spPr bwMode="auto">
              <a:xfrm>
                <a:off x="1536" y="3360"/>
                <a:ext cx="0" cy="336"/>
              </a:xfrm>
              <a:prstGeom prst="line">
                <a:avLst/>
              </a:prstGeom>
              <a:noFill/>
              <a:ln w="38100">
                <a:solidFill>
                  <a:schemeClr val="tx1"/>
                </a:solidFill>
                <a:round/>
                <a:headEnd/>
                <a:tailEnd/>
              </a:ln>
            </p:spPr>
            <p:txBody>
              <a:bodyPr/>
              <a:lstStyle/>
              <a:p>
                <a:endParaRPr lang="en-PH"/>
              </a:p>
            </p:txBody>
          </p:sp>
          <p:sp>
            <p:nvSpPr>
              <p:cNvPr id="54304" name="Line 26"/>
              <p:cNvSpPr>
                <a:spLocks noChangeShapeType="1"/>
              </p:cNvSpPr>
              <p:nvPr/>
            </p:nvSpPr>
            <p:spPr bwMode="auto">
              <a:xfrm>
                <a:off x="672" y="3696"/>
                <a:ext cx="864" cy="0"/>
              </a:xfrm>
              <a:prstGeom prst="line">
                <a:avLst/>
              </a:prstGeom>
              <a:noFill/>
              <a:ln w="38100">
                <a:solidFill>
                  <a:schemeClr val="tx1"/>
                </a:solidFill>
                <a:round/>
                <a:headEnd/>
                <a:tailEnd/>
              </a:ln>
            </p:spPr>
            <p:txBody>
              <a:bodyPr/>
              <a:lstStyle/>
              <a:p>
                <a:endParaRPr lang="en-PH"/>
              </a:p>
            </p:txBody>
          </p:sp>
        </p:grpSp>
      </p:grpSp>
      <p:sp>
        <p:nvSpPr>
          <p:cNvPr id="54295" name="Line 27"/>
          <p:cNvSpPr>
            <a:spLocks noChangeShapeType="1"/>
          </p:cNvSpPr>
          <p:nvPr/>
        </p:nvSpPr>
        <p:spPr bwMode="auto">
          <a:xfrm>
            <a:off x="2209800" y="6321980"/>
            <a:ext cx="7239000" cy="0"/>
          </a:xfrm>
          <a:prstGeom prst="line">
            <a:avLst/>
          </a:prstGeom>
          <a:noFill/>
          <a:ln w="9525">
            <a:solidFill>
              <a:schemeClr val="tx1"/>
            </a:solidFill>
            <a:round/>
            <a:headEnd/>
            <a:tailEnd/>
          </a:ln>
        </p:spPr>
        <p:txBody>
          <a:bodyPr/>
          <a:lstStyle/>
          <a:p>
            <a:endParaRPr lang="en-PH"/>
          </a:p>
        </p:txBody>
      </p:sp>
      <p:sp>
        <p:nvSpPr>
          <p:cNvPr id="54296" name="Rectangle 28"/>
          <p:cNvSpPr>
            <a:spLocks noGrp="1" noChangeArrowheads="1"/>
          </p:cNvSpPr>
          <p:nvPr>
            <p:ph type="title"/>
          </p:nvPr>
        </p:nvSpPr>
        <p:spPr>
          <a:xfrm>
            <a:off x="115503" y="152400"/>
            <a:ext cx="11906451" cy="966232"/>
          </a:xfrm>
        </p:spPr>
        <p:txBody>
          <a:bodyPr>
            <a:normAutofit/>
          </a:bodyPr>
          <a:lstStyle/>
          <a:p>
            <a:pPr eaLnBrk="1" hangingPunct="1"/>
            <a:r>
              <a:rPr lang="en-US" cap="none" dirty="0"/>
              <a:t>Multi-media Transfer of Pollution</a:t>
            </a:r>
          </a:p>
        </p:txBody>
      </p:sp>
      <p:pic>
        <p:nvPicPr>
          <p:cNvPr id="657437" name="Picture 29" descr="ag00434_"/>
          <p:cNvPicPr>
            <a:picLocks noChangeAspect="1" noChangeArrowheads="1" noCrop="1"/>
          </p:cNvPicPr>
          <p:nvPr/>
        </p:nvPicPr>
        <p:blipFill>
          <a:blip r:embed="rId7" cstate="print"/>
          <a:srcRect/>
          <a:stretch>
            <a:fillRect/>
          </a:stretch>
        </p:blipFill>
        <p:spPr bwMode="auto">
          <a:xfrm>
            <a:off x="3353264" y="3692646"/>
            <a:ext cx="1009650" cy="1277937"/>
          </a:xfrm>
          <a:prstGeom prst="rect">
            <a:avLst/>
          </a:prstGeom>
          <a:noFill/>
          <a:ln w="9525">
            <a:noFill/>
            <a:miter lim="800000"/>
            <a:headEnd/>
            <a:tailEnd/>
          </a:ln>
        </p:spPr>
      </p:pic>
      <p:sp>
        <p:nvSpPr>
          <p:cNvPr id="657438" name="Line 30"/>
          <p:cNvSpPr>
            <a:spLocks noChangeShapeType="1"/>
          </p:cNvSpPr>
          <p:nvPr/>
        </p:nvSpPr>
        <p:spPr bwMode="auto">
          <a:xfrm>
            <a:off x="6688405" y="2997201"/>
            <a:ext cx="858478" cy="0"/>
          </a:xfrm>
          <a:prstGeom prst="line">
            <a:avLst/>
          </a:prstGeom>
          <a:noFill/>
          <a:ln w="76200">
            <a:solidFill>
              <a:schemeClr val="tx1"/>
            </a:solidFill>
            <a:miter lim="800000"/>
            <a:headEnd/>
            <a:tailEnd/>
          </a:ln>
        </p:spPr>
        <p:txBody>
          <a:bodyPr wrap="none"/>
          <a:lstStyle/>
          <a:p>
            <a:endParaRPr lang="en-PH"/>
          </a:p>
        </p:txBody>
      </p:sp>
      <p:pic>
        <p:nvPicPr>
          <p:cNvPr id="657439" name="Picture 31" descr="j0076240"/>
          <p:cNvPicPr>
            <a:picLocks noChangeAspect="1" noChangeArrowheads="1" noCrop="1"/>
          </p:cNvPicPr>
          <p:nvPr/>
        </p:nvPicPr>
        <p:blipFill>
          <a:blip r:embed="rId9" cstate="print"/>
          <a:srcRect/>
          <a:stretch>
            <a:fillRect/>
          </a:stretch>
        </p:blipFill>
        <p:spPr bwMode="auto">
          <a:xfrm>
            <a:off x="5930386" y="1083230"/>
            <a:ext cx="1689613" cy="148161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574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657411"/>
                                        </p:tgtEl>
                                        <p:attrNameLst>
                                          <p:attrName>style.visibility</p:attrName>
                                        </p:attrNameLst>
                                      </p:cBhvr>
                                      <p:to>
                                        <p:strVal val="visible"/>
                                      </p:to>
                                    </p:set>
                                  </p:childTnLst>
                                </p:cTn>
                              </p:par>
                            </p:childTnLst>
                          </p:cTn>
                        </p:par>
                        <p:par>
                          <p:cTn id="11" fill="hold">
                            <p:stCondLst>
                              <p:cond delay="500"/>
                            </p:stCondLst>
                            <p:childTnLst>
                              <p:par>
                                <p:cTn id="12" presetID="17" presetClass="entr" presetSubtype="1" fill="hold" nodeType="afterEffect">
                                  <p:stCondLst>
                                    <p:cond delay="0"/>
                                  </p:stCondLst>
                                  <p:childTnLst>
                                    <p:set>
                                      <p:cBhvr>
                                        <p:cTn id="13" dur="1" fill="hold">
                                          <p:stCondLst>
                                            <p:cond delay="0"/>
                                          </p:stCondLst>
                                        </p:cTn>
                                        <p:tgtEl>
                                          <p:spTgt spid="657439"/>
                                        </p:tgtEl>
                                        <p:attrNameLst>
                                          <p:attrName>style.visibility</p:attrName>
                                        </p:attrNameLst>
                                      </p:cBhvr>
                                      <p:to>
                                        <p:strVal val="visible"/>
                                      </p:to>
                                    </p:set>
                                    <p:anim calcmode="lin" valueType="num">
                                      <p:cBhvr>
                                        <p:cTn id="14" dur="500" fill="hold"/>
                                        <p:tgtEl>
                                          <p:spTgt spid="657439"/>
                                        </p:tgtEl>
                                        <p:attrNameLst>
                                          <p:attrName>ppt_x</p:attrName>
                                        </p:attrNameLst>
                                      </p:cBhvr>
                                      <p:tavLst>
                                        <p:tav tm="0">
                                          <p:val>
                                            <p:strVal val="#ppt_x"/>
                                          </p:val>
                                        </p:tav>
                                        <p:tav tm="100000">
                                          <p:val>
                                            <p:strVal val="#ppt_x"/>
                                          </p:val>
                                        </p:tav>
                                      </p:tavLst>
                                    </p:anim>
                                    <p:anim calcmode="lin" valueType="num">
                                      <p:cBhvr>
                                        <p:cTn id="15" dur="500" fill="hold"/>
                                        <p:tgtEl>
                                          <p:spTgt spid="657439"/>
                                        </p:tgtEl>
                                        <p:attrNameLst>
                                          <p:attrName>ppt_y</p:attrName>
                                        </p:attrNameLst>
                                      </p:cBhvr>
                                      <p:tavLst>
                                        <p:tav tm="0">
                                          <p:val>
                                            <p:strVal val="#ppt_y-#ppt_h/2"/>
                                          </p:val>
                                        </p:tav>
                                        <p:tav tm="100000">
                                          <p:val>
                                            <p:strVal val="#ppt_y"/>
                                          </p:val>
                                        </p:tav>
                                      </p:tavLst>
                                    </p:anim>
                                    <p:anim calcmode="lin" valueType="num">
                                      <p:cBhvr>
                                        <p:cTn id="16" dur="500" fill="hold"/>
                                        <p:tgtEl>
                                          <p:spTgt spid="657439"/>
                                        </p:tgtEl>
                                        <p:attrNameLst>
                                          <p:attrName>ppt_w</p:attrName>
                                        </p:attrNameLst>
                                      </p:cBhvr>
                                      <p:tavLst>
                                        <p:tav tm="0">
                                          <p:val>
                                            <p:strVal val="#ppt_w"/>
                                          </p:val>
                                        </p:tav>
                                        <p:tav tm="100000">
                                          <p:val>
                                            <p:strVal val="#ppt_w"/>
                                          </p:val>
                                        </p:tav>
                                      </p:tavLst>
                                    </p:anim>
                                    <p:anim calcmode="lin" valueType="num">
                                      <p:cBhvr>
                                        <p:cTn id="17" dur="500" fill="hold"/>
                                        <p:tgtEl>
                                          <p:spTgt spid="657439"/>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7438"/>
                                        </p:tgtEl>
                                        <p:attrNameLst>
                                          <p:attrName>style.visibility</p:attrName>
                                        </p:attrNameLst>
                                      </p:cBhvr>
                                      <p:to>
                                        <p:strVal val="visible"/>
                                      </p:to>
                                    </p:set>
                                    <p:animEffect transition="in" filter="wipe(left)">
                                      <p:cBhvr>
                                        <p:cTn id="22" dur="500"/>
                                        <p:tgtEl>
                                          <p:spTgt spid="657438"/>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657412"/>
                                        </p:tgtEl>
                                        <p:attrNameLst>
                                          <p:attrName>style.visibility</p:attrName>
                                        </p:attrNameLst>
                                      </p:cBhvr>
                                      <p:to>
                                        <p:strVal val="visible"/>
                                      </p:to>
                                    </p:set>
                                    <p:animEffect transition="in" filter="wipe(up)">
                                      <p:cBhvr>
                                        <p:cTn id="26" dur="500"/>
                                        <p:tgtEl>
                                          <p:spTgt spid="657412"/>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57413"/>
                                        </p:tgtEl>
                                        <p:attrNameLst>
                                          <p:attrName>style.visibility</p:attrName>
                                        </p:attrNameLst>
                                      </p:cBhvr>
                                      <p:to>
                                        <p:strVal val="visible"/>
                                      </p:to>
                                    </p:set>
                                    <p:animEffect transition="in" filter="wipe(left)">
                                      <p:cBhvr>
                                        <p:cTn id="30" dur="500"/>
                                        <p:tgtEl>
                                          <p:spTgt spid="657413"/>
                                        </p:tgtEl>
                                      </p:cBhvr>
                                    </p:animEffect>
                                  </p:childTnLst>
                                </p:cTn>
                              </p:par>
                            </p:childTnLst>
                          </p:cTn>
                        </p:par>
                        <p:par>
                          <p:cTn id="31" fill="hold">
                            <p:stCondLst>
                              <p:cond delay="1500"/>
                            </p:stCondLst>
                            <p:childTnLst>
                              <p:par>
                                <p:cTn id="32" presetID="1" presetClass="entr" presetSubtype="0" fill="hold" grpId="0" nodeType="afterEffect">
                                  <p:stCondLst>
                                    <p:cond delay="0"/>
                                  </p:stCondLst>
                                  <p:childTnLst>
                                    <p:set>
                                      <p:cBhvr>
                                        <p:cTn id="33" dur="1" fill="hold">
                                          <p:stCondLst>
                                            <p:cond delay="499"/>
                                          </p:stCondLst>
                                        </p:cTn>
                                        <p:tgtEl>
                                          <p:spTgt spid="65741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499"/>
                                          </p:stCondLst>
                                        </p:cTn>
                                        <p:tgtEl>
                                          <p:spTgt spid="657415"/>
                                        </p:tgtEl>
                                        <p:attrNameLst>
                                          <p:attrName>style.visibility</p:attrName>
                                        </p:attrNameLst>
                                      </p:cBhvr>
                                      <p:to>
                                        <p:strVal val="visible"/>
                                      </p:to>
                                    </p:se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657416"/>
                                        </p:tgtEl>
                                        <p:attrNameLst>
                                          <p:attrName>style.visibility</p:attrName>
                                        </p:attrNameLst>
                                      </p:cBhvr>
                                      <p:to>
                                        <p:strVal val="visible"/>
                                      </p:to>
                                    </p:set>
                                    <p:animEffect transition="in" filter="wipe(up)">
                                      <p:cBhvr>
                                        <p:cTn id="41" dur="500"/>
                                        <p:tgtEl>
                                          <p:spTgt spid="6574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657417"/>
                                        </p:tgtEl>
                                        <p:attrNameLst>
                                          <p:attrName>style.visibility</p:attrName>
                                        </p:attrNameLst>
                                      </p:cBhvr>
                                      <p:to>
                                        <p:strVal val="visible"/>
                                      </p:to>
                                    </p:set>
                                    <p:animEffect transition="in" filter="wipe(up)">
                                      <p:cBhvr>
                                        <p:cTn id="46" dur="500"/>
                                        <p:tgtEl>
                                          <p:spTgt spid="657417"/>
                                        </p:tgtEl>
                                      </p:cBhvr>
                                    </p:animEffect>
                                  </p:childTnLst>
                                </p:cTn>
                              </p:par>
                            </p:childTnLst>
                          </p:cTn>
                        </p:par>
                        <p:par>
                          <p:cTn id="47" fill="hold">
                            <p:stCondLst>
                              <p:cond delay="500"/>
                            </p:stCondLst>
                            <p:childTnLst>
                              <p:par>
                                <p:cTn id="48" presetID="9" presetClass="entr" presetSubtype="0" fill="hold" nodeType="afterEffect">
                                  <p:stCondLst>
                                    <p:cond delay="0"/>
                                  </p:stCondLst>
                                  <p:childTnLst>
                                    <p:set>
                                      <p:cBhvr>
                                        <p:cTn id="49" dur="1" fill="hold">
                                          <p:stCondLst>
                                            <p:cond delay="0"/>
                                          </p:stCondLst>
                                        </p:cTn>
                                        <p:tgtEl>
                                          <p:spTgt spid="657418"/>
                                        </p:tgtEl>
                                        <p:attrNameLst>
                                          <p:attrName>style.visibility</p:attrName>
                                        </p:attrNameLst>
                                      </p:cBhvr>
                                      <p:to>
                                        <p:strVal val="visible"/>
                                      </p:to>
                                    </p:set>
                                    <p:animEffect transition="in" filter="dissolve">
                                      <p:cBhvr>
                                        <p:cTn id="50" dur="500"/>
                                        <p:tgtEl>
                                          <p:spTgt spid="6574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57419"/>
                                        </p:tgtEl>
                                        <p:attrNameLst>
                                          <p:attrName>style.visibility</p:attrName>
                                        </p:attrNameLst>
                                      </p:cBhvr>
                                      <p:to>
                                        <p:strVal val="visible"/>
                                      </p:to>
                                    </p:set>
                                    <p:animEffect transition="in" filter="wipe(up)">
                                      <p:cBhvr>
                                        <p:cTn id="55" dur="500"/>
                                        <p:tgtEl>
                                          <p:spTgt spid="657419"/>
                                        </p:tgtEl>
                                      </p:cBhvr>
                                    </p:animEffect>
                                  </p:childTnLst>
                                </p:cTn>
                              </p:par>
                            </p:childTnLst>
                          </p:cTn>
                        </p:par>
                        <p:par>
                          <p:cTn id="56" fill="hold">
                            <p:stCondLst>
                              <p:cond delay="500"/>
                            </p:stCondLst>
                            <p:childTnLst>
                              <p:par>
                                <p:cTn id="57" presetID="9" presetClass="entr" presetSubtype="0" fill="hold" grpId="0" nodeType="afterEffect">
                                  <p:stCondLst>
                                    <p:cond delay="0"/>
                                  </p:stCondLst>
                                  <p:childTnLst>
                                    <p:set>
                                      <p:cBhvr>
                                        <p:cTn id="58" dur="1" fill="hold">
                                          <p:stCondLst>
                                            <p:cond delay="0"/>
                                          </p:stCondLst>
                                        </p:cTn>
                                        <p:tgtEl>
                                          <p:spTgt spid="657420"/>
                                        </p:tgtEl>
                                        <p:attrNameLst>
                                          <p:attrName>style.visibility</p:attrName>
                                        </p:attrNameLst>
                                      </p:cBhvr>
                                      <p:to>
                                        <p:strVal val="visible"/>
                                      </p:to>
                                    </p:set>
                                    <p:animEffect transition="in" filter="dissolve">
                                      <p:cBhvr>
                                        <p:cTn id="59" dur="500"/>
                                        <p:tgtEl>
                                          <p:spTgt spid="6574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657421"/>
                                        </p:tgtEl>
                                        <p:attrNameLst>
                                          <p:attrName>style.visibility</p:attrName>
                                        </p:attrNameLst>
                                      </p:cBhvr>
                                      <p:to>
                                        <p:strVal val="visible"/>
                                      </p:to>
                                    </p:set>
                                    <p:animEffect transition="in" filter="wipe(right)">
                                      <p:cBhvr>
                                        <p:cTn id="64" dur="500"/>
                                        <p:tgtEl>
                                          <p:spTgt spid="657421"/>
                                        </p:tgtEl>
                                      </p:cBhvr>
                                    </p:animEffect>
                                  </p:childTnLst>
                                </p:cTn>
                              </p:par>
                            </p:childTnLst>
                          </p:cTn>
                        </p:par>
                        <p:par>
                          <p:cTn id="65" fill="hold">
                            <p:stCondLst>
                              <p:cond delay="500"/>
                            </p:stCondLst>
                            <p:childTnLst>
                              <p:par>
                                <p:cTn id="66" presetID="22" presetClass="entr" presetSubtype="2" fill="hold"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wipe(right)">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17" presetClass="entr" presetSubtype="1" fill="hold" nodeType="clickEffect">
                                  <p:stCondLst>
                                    <p:cond delay="0"/>
                                  </p:stCondLst>
                                  <p:childTnLst>
                                    <p:set>
                                      <p:cBhvr>
                                        <p:cTn id="72" dur="1" fill="hold">
                                          <p:stCondLst>
                                            <p:cond delay="0"/>
                                          </p:stCondLst>
                                        </p:cTn>
                                        <p:tgtEl>
                                          <p:spTgt spid="657437"/>
                                        </p:tgtEl>
                                        <p:attrNameLst>
                                          <p:attrName>style.visibility</p:attrName>
                                        </p:attrNameLst>
                                      </p:cBhvr>
                                      <p:to>
                                        <p:strVal val="visible"/>
                                      </p:to>
                                    </p:set>
                                    <p:anim calcmode="lin" valueType="num">
                                      <p:cBhvr>
                                        <p:cTn id="73" dur="500" fill="hold"/>
                                        <p:tgtEl>
                                          <p:spTgt spid="657437"/>
                                        </p:tgtEl>
                                        <p:attrNameLst>
                                          <p:attrName>ppt_x</p:attrName>
                                        </p:attrNameLst>
                                      </p:cBhvr>
                                      <p:tavLst>
                                        <p:tav tm="0">
                                          <p:val>
                                            <p:strVal val="#ppt_x"/>
                                          </p:val>
                                        </p:tav>
                                        <p:tav tm="100000">
                                          <p:val>
                                            <p:strVal val="#ppt_x"/>
                                          </p:val>
                                        </p:tav>
                                      </p:tavLst>
                                    </p:anim>
                                    <p:anim calcmode="lin" valueType="num">
                                      <p:cBhvr>
                                        <p:cTn id="74" dur="500" fill="hold"/>
                                        <p:tgtEl>
                                          <p:spTgt spid="657437"/>
                                        </p:tgtEl>
                                        <p:attrNameLst>
                                          <p:attrName>ppt_y</p:attrName>
                                        </p:attrNameLst>
                                      </p:cBhvr>
                                      <p:tavLst>
                                        <p:tav tm="0">
                                          <p:val>
                                            <p:strVal val="#ppt_y-#ppt_h/2"/>
                                          </p:val>
                                        </p:tav>
                                        <p:tav tm="100000">
                                          <p:val>
                                            <p:strVal val="#ppt_y"/>
                                          </p:val>
                                        </p:tav>
                                      </p:tavLst>
                                    </p:anim>
                                    <p:anim calcmode="lin" valueType="num">
                                      <p:cBhvr>
                                        <p:cTn id="75" dur="500" fill="hold"/>
                                        <p:tgtEl>
                                          <p:spTgt spid="657437"/>
                                        </p:tgtEl>
                                        <p:attrNameLst>
                                          <p:attrName>ppt_w</p:attrName>
                                        </p:attrNameLst>
                                      </p:cBhvr>
                                      <p:tavLst>
                                        <p:tav tm="0">
                                          <p:val>
                                            <p:strVal val="#ppt_w"/>
                                          </p:val>
                                        </p:tav>
                                        <p:tav tm="100000">
                                          <p:val>
                                            <p:strVal val="#ppt_w"/>
                                          </p:val>
                                        </p:tav>
                                      </p:tavLst>
                                    </p:anim>
                                    <p:anim calcmode="lin" valueType="num">
                                      <p:cBhvr>
                                        <p:cTn id="76" dur="500" fill="hold"/>
                                        <p:tgtEl>
                                          <p:spTgt spid="657437"/>
                                        </p:tgtEl>
                                        <p:attrNameLst>
                                          <p:attrName>ppt_h</p:attrName>
                                        </p:attrNameLst>
                                      </p:cBhvr>
                                      <p:tavLst>
                                        <p:tav tm="0">
                                          <p:val>
                                            <p:fltVal val="0"/>
                                          </p:val>
                                        </p:tav>
                                        <p:tav tm="100000">
                                          <p:val>
                                            <p:strVal val="#ppt_h"/>
                                          </p:val>
                                        </p:tav>
                                      </p:tavLst>
                                    </p:anim>
                                  </p:childTnLst>
                                </p:cTn>
                              </p:par>
                            </p:childTnLst>
                          </p:cTn>
                        </p:par>
                        <p:par>
                          <p:cTn id="77" fill="hold">
                            <p:stCondLst>
                              <p:cond delay="500"/>
                            </p:stCondLst>
                            <p:childTnLst>
                              <p:par>
                                <p:cTn id="78" presetID="17" presetClass="entr" presetSubtype="1" fill="hold" nodeType="afterEffect">
                                  <p:stCondLst>
                                    <p:cond delay="0"/>
                                  </p:stCondLst>
                                  <p:childTnLst>
                                    <p:set>
                                      <p:cBhvr>
                                        <p:cTn id="79" dur="1" fill="hold">
                                          <p:stCondLst>
                                            <p:cond delay="0"/>
                                          </p:stCondLst>
                                        </p:cTn>
                                        <p:tgtEl>
                                          <p:spTgt spid="657422"/>
                                        </p:tgtEl>
                                        <p:attrNameLst>
                                          <p:attrName>style.visibility</p:attrName>
                                        </p:attrNameLst>
                                      </p:cBhvr>
                                      <p:to>
                                        <p:strVal val="visible"/>
                                      </p:to>
                                    </p:set>
                                    <p:anim calcmode="lin" valueType="num">
                                      <p:cBhvr>
                                        <p:cTn id="80" dur="500" fill="hold"/>
                                        <p:tgtEl>
                                          <p:spTgt spid="657422"/>
                                        </p:tgtEl>
                                        <p:attrNameLst>
                                          <p:attrName>ppt_x</p:attrName>
                                        </p:attrNameLst>
                                      </p:cBhvr>
                                      <p:tavLst>
                                        <p:tav tm="0">
                                          <p:val>
                                            <p:strVal val="#ppt_x"/>
                                          </p:val>
                                        </p:tav>
                                        <p:tav tm="100000">
                                          <p:val>
                                            <p:strVal val="#ppt_x"/>
                                          </p:val>
                                        </p:tav>
                                      </p:tavLst>
                                    </p:anim>
                                    <p:anim calcmode="lin" valueType="num">
                                      <p:cBhvr>
                                        <p:cTn id="81" dur="500" fill="hold"/>
                                        <p:tgtEl>
                                          <p:spTgt spid="657422"/>
                                        </p:tgtEl>
                                        <p:attrNameLst>
                                          <p:attrName>ppt_y</p:attrName>
                                        </p:attrNameLst>
                                      </p:cBhvr>
                                      <p:tavLst>
                                        <p:tav tm="0">
                                          <p:val>
                                            <p:strVal val="#ppt_y-#ppt_h/2"/>
                                          </p:val>
                                        </p:tav>
                                        <p:tav tm="100000">
                                          <p:val>
                                            <p:strVal val="#ppt_y"/>
                                          </p:val>
                                        </p:tav>
                                      </p:tavLst>
                                    </p:anim>
                                    <p:anim calcmode="lin" valueType="num">
                                      <p:cBhvr>
                                        <p:cTn id="82" dur="500" fill="hold"/>
                                        <p:tgtEl>
                                          <p:spTgt spid="657422"/>
                                        </p:tgtEl>
                                        <p:attrNameLst>
                                          <p:attrName>ppt_w</p:attrName>
                                        </p:attrNameLst>
                                      </p:cBhvr>
                                      <p:tavLst>
                                        <p:tav tm="0">
                                          <p:val>
                                            <p:strVal val="#ppt_w"/>
                                          </p:val>
                                        </p:tav>
                                        <p:tav tm="100000">
                                          <p:val>
                                            <p:strVal val="#ppt_w"/>
                                          </p:val>
                                        </p:tav>
                                      </p:tavLst>
                                    </p:anim>
                                    <p:anim calcmode="lin" valueType="num">
                                      <p:cBhvr>
                                        <p:cTn id="83" dur="500" fill="hold"/>
                                        <p:tgtEl>
                                          <p:spTgt spid="657422"/>
                                        </p:tgtEl>
                                        <p:attrNameLst>
                                          <p:attrName>ppt_h</p:attrName>
                                        </p:attrNameLst>
                                      </p:cBhvr>
                                      <p:tavLst>
                                        <p:tav tm="0">
                                          <p:val>
                                            <p:fltVal val="0"/>
                                          </p:val>
                                        </p:tav>
                                        <p:tav tm="100000">
                                          <p:val>
                                            <p:strVal val="#ppt_h"/>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grpId="0" nodeType="clickEffect">
                                  <p:stCondLst>
                                    <p:cond delay="0"/>
                                  </p:stCondLst>
                                  <p:childTnLst>
                                    <p:set>
                                      <p:cBhvr>
                                        <p:cTn id="87" dur="1" fill="hold">
                                          <p:stCondLst>
                                            <p:cond delay="0"/>
                                          </p:stCondLst>
                                        </p:cTn>
                                        <p:tgtEl>
                                          <p:spTgt spid="657423"/>
                                        </p:tgtEl>
                                        <p:attrNameLst>
                                          <p:attrName>style.visibility</p:attrName>
                                        </p:attrNameLst>
                                      </p:cBhvr>
                                      <p:to>
                                        <p:strVal val="visible"/>
                                      </p:to>
                                    </p:set>
                                    <p:animEffect transition="in" filter="wipe(up)">
                                      <p:cBhvr>
                                        <p:cTn id="88" dur="500"/>
                                        <p:tgtEl>
                                          <p:spTgt spid="657423"/>
                                        </p:tgtEl>
                                      </p:cBhvr>
                                    </p:animEffect>
                                  </p:childTnLst>
                                </p:cTn>
                              </p:par>
                            </p:childTnLst>
                          </p:cTn>
                        </p:par>
                        <p:par>
                          <p:cTn id="89" fill="hold">
                            <p:stCondLst>
                              <p:cond delay="500"/>
                            </p:stCondLst>
                            <p:childTnLst>
                              <p:par>
                                <p:cTn id="90" presetID="9" presetClass="entr" presetSubtype="0" fill="hold" grpId="0" nodeType="afterEffect">
                                  <p:stCondLst>
                                    <p:cond delay="0"/>
                                  </p:stCondLst>
                                  <p:childTnLst>
                                    <p:set>
                                      <p:cBhvr>
                                        <p:cTn id="91" dur="1" fill="hold">
                                          <p:stCondLst>
                                            <p:cond delay="0"/>
                                          </p:stCondLst>
                                        </p:cTn>
                                        <p:tgtEl>
                                          <p:spTgt spid="657424"/>
                                        </p:tgtEl>
                                        <p:attrNameLst>
                                          <p:attrName>style.visibility</p:attrName>
                                        </p:attrNameLst>
                                      </p:cBhvr>
                                      <p:to>
                                        <p:strVal val="visible"/>
                                      </p:to>
                                    </p:set>
                                    <p:animEffect transition="in" filter="dissolve">
                                      <p:cBhvr>
                                        <p:cTn id="92" dur="500"/>
                                        <p:tgtEl>
                                          <p:spTgt spid="657424"/>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657426"/>
                                        </p:tgtEl>
                                        <p:attrNameLst>
                                          <p:attrName>style.visibility</p:attrName>
                                        </p:attrNameLst>
                                      </p:cBhvr>
                                      <p:to>
                                        <p:strVal val="visible"/>
                                      </p:to>
                                    </p:set>
                                    <p:animEffect transition="in" filter="dissolve">
                                      <p:cBhvr>
                                        <p:cTn id="97" dur="500"/>
                                        <p:tgtEl>
                                          <p:spTgt spid="657426"/>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657427"/>
                                        </p:tgtEl>
                                        <p:attrNameLst>
                                          <p:attrName>style.visibility</p:attrName>
                                        </p:attrNameLst>
                                      </p:cBhvr>
                                      <p:to>
                                        <p:strVal val="visible"/>
                                      </p:to>
                                    </p:set>
                                    <p:animEffect transition="in" filter="wipe(down)">
                                      <p:cBhvr>
                                        <p:cTn id="102" dur="500"/>
                                        <p:tgtEl>
                                          <p:spTgt spid="657427"/>
                                        </p:tgtEl>
                                      </p:cBhvr>
                                    </p:animEffect>
                                  </p:childTnLst>
                                </p:cTn>
                              </p:par>
                            </p:childTnLst>
                          </p:cTn>
                        </p:par>
                        <p:par>
                          <p:cTn id="103" fill="hold">
                            <p:stCondLst>
                              <p:cond delay="500"/>
                            </p:stCondLst>
                            <p:childTnLst>
                              <p:par>
                                <p:cTn id="104" presetID="1" presetClass="entr" presetSubtype="0" fill="hold" nodeType="afterEffect">
                                  <p:stCondLst>
                                    <p:cond delay="0"/>
                                  </p:stCondLst>
                                  <p:childTnLst>
                                    <p:set>
                                      <p:cBhvr>
                                        <p:cTn id="105" dur="1" fill="hold">
                                          <p:stCondLst>
                                            <p:cond delay="499"/>
                                          </p:stCondLst>
                                        </p:cTn>
                                        <p:tgtEl>
                                          <p:spTgt spid="6574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2" grpId="0" animBg="1"/>
      <p:bldP spid="657413" grpId="0" animBg="1"/>
      <p:bldP spid="657414" grpId="0" animBg="1" autoUpdateAnimBg="0"/>
      <p:bldP spid="657416" grpId="0" animBg="1"/>
      <p:bldP spid="657417" grpId="0" animBg="1"/>
      <p:bldP spid="657419" grpId="0" animBg="1"/>
      <p:bldP spid="657420" grpId="0" autoUpdateAnimBg="0"/>
      <p:bldP spid="657421" grpId="0" animBg="1"/>
      <p:bldP spid="657423" grpId="0" animBg="1"/>
      <p:bldP spid="657424" grpId="0" autoUpdateAnimBg="0"/>
      <p:bldP spid="657426" grpId="0" autoUpdateAnimBg="0"/>
      <p:bldP spid="657427" grpId="0" animBg="1"/>
      <p:bldP spid="657428" grpId="0" animBg="1" autoUpdateAnimBg="0"/>
      <p:bldP spid="6574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CBDEA-0EE4-474F-A51F-AD5C2343E365}"/>
              </a:ext>
            </a:extLst>
          </p:cNvPr>
          <p:cNvSpPr>
            <a:spLocks noGrp="1"/>
          </p:cNvSpPr>
          <p:nvPr>
            <p:ph type="title"/>
          </p:nvPr>
        </p:nvSpPr>
        <p:spPr>
          <a:xfrm>
            <a:off x="6006786" y="685800"/>
            <a:ext cx="4582485" cy="1151965"/>
          </a:xfrm>
        </p:spPr>
        <p:txBody>
          <a:bodyPr>
            <a:normAutofit fontScale="90000"/>
          </a:bodyPr>
          <a:lstStyle/>
          <a:p>
            <a:r>
              <a:rPr lang="en-GB" dirty="0"/>
              <a:t>W</a:t>
            </a:r>
            <a:r>
              <a:rPr lang="en-GB" cap="none" dirty="0"/>
              <a:t>ater Footprint of a 500-mL soda</a:t>
            </a:r>
            <a:endParaRPr lang="en-PH" dirty="0"/>
          </a:p>
        </p:txBody>
      </p:sp>
      <p:graphicFrame>
        <p:nvGraphicFramePr>
          <p:cNvPr id="7" name="Table 7">
            <a:extLst>
              <a:ext uri="{FF2B5EF4-FFF2-40B4-BE49-F238E27FC236}">
                <a16:creationId xmlns:a16="http://schemas.microsoft.com/office/drawing/2014/main" id="{392A98EE-2DCC-4C38-846C-B3C5D9E0B571}"/>
              </a:ext>
            </a:extLst>
          </p:cNvPr>
          <p:cNvGraphicFramePr>
            <a:graphicFrameLocks noGrp="1"/>
          </p:cNvGraphicFramePr>
          <p:nvPr>
            <p:ph sz="quarter" idx="13"/>
            <p:extLst>
              <p:ext uri="{D42A27DB-BD31-4B8C-83A1-F6EECF244321}">
                <p14:modId xmlns:p14="http://schemas.microsoft.com/office/powerpoint/2010/main" val="1979586283"/>
              </p:ext>
            </p:extLst>
          </p:nvPr>
        </p:nvGraphicFramePr>
        <p:xfrm>
          <a:off x="6006786" y="2130863"/>
          <a:ext cx="4009937" cy="3235960"/>
        </p:xfrm>
        <a:graphic>
          <a:graphicData uri="http://schemas.openxmlformats.org/drawingml/2006/table">
            <a:tbl>
              <a:tblPr firstRow="1" bandRow="1">
                <a:tableStyleId>{5C22544A-7EE6-4342-B048-85BDC9FD1C3A}</a:tableStyleId>
              </a:tblPr>
              <a:tblGrid>
                <a:gridCol w="2567031">
                  <a:extLst>
                    <a:ext uri="{9D8B030D-6E8A-4147-A177-3AD203B41FA5}">
                      <a16:colId xmlns:a16="http://schemas.microsoft.com/office/drawing/2014/main" val="4292658714"/>
                    </a:ext>
                  </a:extLst>
                </a:gridCol>
                <a:gridCol w="1442906">
                  <a:extLst>
                    <a:ext uri="{9D8B030D-6E8A-4147-A177-3AD203B41FA5}">
                      <a16:colId xmlns:a16="http://schemas.microsoft.com/office/drawing/2014/main" val="3331151262"/>
                    </a:ext>
                  </a:extLst>
                </a:gridCol>
              </a:tblGrid>
              <a:tr h="370840">
                <a:tc>
                  <a:txBody>
                    <a:bodyPr/>
                    <a:lstStyle/>
                    <a:p>
                      <a:pPr algn="ctr"/>
                      <a:r>
                        <a:rPr lang="en-GB" dirty="0"/>
                        <a:t>Item</a:t>
                      </a:r>
                      <a:endParaRPr lang="en-PH" dirty="0"/>
                    </a:p>
                  </a:txBody>
                  <a:tcPr/>
                </a:tc>
                <a:tc>
                  <a:txBody>
                    <a:bodyPr/>
                    <a:lstStyle/>
                    <a:p>
                      <a:pPr algn="ctr"/>
                      <a:r>
                        <a:rPr lang="en-GB" dirty="0"/>
                        <a:t>Amount of Water (L)</a:t>
                      </a:r>
                      <a:endParaRPr lang="en-PH" dirty="0"/>
                    </a:p>
                  </a:txBody>
                  <a:tcPr/>
                </a:tc>
                <a:extLst>
                  <a:ext uri="{0D108BD9-81ED-4DB2-BD59-A6C34878D82A}">
                    <a16:rowId xmlns:a16="http://schemas.microsoft.com/office/drawing/2014/main" val="1732626647"/>
                  </a:ext>
                </a:extLst>
              </a:tr>
              <a:tr h="370840">
                <a:tc>
                  <a:txBody>
                    <a:bodyPr/>
                    <a:lstStyle/>
                    <a:p>
                      <a:r>
                        <a:rPr lang="en-GB" dirty="0"/>
                        <a:t>Soda</a:t>
                      </a:r>
                      <a:endParaRPr lang="en-PH" dirty="0"/>
                    </a:p>
                  </a:txBody>
                  <a:tcPr/>
                </a:tc>
                <a:tc>
                  <a:txBody>
                    <a:bodyPr/>
                    <a:lstStyle/>
                    <a:p>
                      <a:pPr algn="r"/>
                      <a:r>
                        <a:rPr lang="en-GB" dirty="0"/>
                        <a:t>0.5</a:t>
                      </a:r>
                      <a:endParaRPr lang="en-PH" dirty="0"/>
                    </a:p>
                  </a:txBody>
                  <a:tcPr/>
                </a:tc>
                <a:extLst>
                  <a:ext uri="{0D108BD9-81ED-4DB2-BD59-A6C34878D82A}">
                    <a16:rowId xmlns:a16="http://schemas.microsoft.com/office/drawing/2014/main" val="1469970271"/>
                  </a:ext>
                </a:extLst>
              </a:tr>
              <a:tr h="370840">
                <a:tc>
                  <a:txBody>
                    <a:bodyPr/>
                    <a:lstStyle/>
                    <a:p>
                      <a:r>
                        <a:rPr lang="en-GB" dirty="0"/>
                        <a:t>HFMS (corn)</a:t>
                      </a:r>
                      <a:endParaRPr lang="en-PH" dirty="0"/>
                    </a:p>
                  </a:txBody>
                  <a:tcPr/>
                </a:tc>
                <a:tc>
                  <a:txBody>
                    <a:bodyPr/>
                    <a:lstStyle/>
                    <a:p>
                      <a:pPr algn="r"/>
                      <a:r>
                        <a:rPr lang="en-GB" dirty="0"/>
                        <a:t>30.0</a:t>
                      </a:r>
                      <a:endParaRPr lang="en-PH" dirty="0"/>
                    </a:p>
                  </a:txBody>
                  <a:tcPr/>
                </a:tc>
                <a:extLst>
                  <a:ext uri="{0D108BD9-81ED-4DB2-BD59-A6C34878D82A}">
                    <a16:rowId xmlns:a16="http://schemas.microsoft.com/office/drawing/2014/main" val="3422729944"/>
                  </a:ext>
                </a:extLst>
              </a:tr>
              <a:tr h="370840">
                <a:tc>
                  <a:txBody>
                    <a:bodyPr/>
                    <a:lstStyle/>
                    <a:p>
                      <a:r>
                        <a:rPr lang="en-GB" dirty="0"/>
                        <a:t>Flavouring  - vanilla</a:t>
                      </a:r>
                      <a:endParaRPr lang="en-PH" dirty="0"/>
                    </a:p>
                  </a:txBody>
                  <a:tcPr/>
                </a:tc>
                <a:tc>
                  <a:txBody>
                    <a:bodyPr/>
                    <a:lstStyle/>
                    <a:p>
                      <a:pPr algn="r"/>
                      <a:r>
                        <a:rPr lang="en-GB" dirty="0"/>
                        <a:t>80.0</a:t>
                      </a:r>
                      <a:endParaRPr lang="en-PH" dirty="0"/>
                    </a:p>
                  </a:txBody>
                  <a:tcPr/>
                </a:tc>
                <a:extLst>
                  <a:ext uri="{0D108BD9-81ED-4DB2-BD59-A6C34878D82A}">
                    <a16:rowId xmlns:a16="http://schemas.microsoft.com/office/drawing/2014/main" val="3859102347"/>
                  </a:ext>
                </a:extLst>
              </a:tr>
              <a:tr h="370840">
                <a:tc>
                  <a:txBody>
                    <a:bodyPr/>
                    <a:lstStyle/>
                    <a:p>
                      <a:r>
                        <a:rPr lang="en-GB" dirty="0"/>
                        <a:t>Flavouring - coffee</a:t>
                      </a:r>
                      <a:endParaRPr lang="en-PH" dirty="0"/>
                    </a:p>
                  </a:txBody>
                  <a:tcPr/>
                </a:tc>
                <a:tc>
                  <a:txBody>
                    <a:bodyPr/>
                    <a:lstStyle/>
                    <a:p>
                      <a:pPr algn="r"/>
                      <a:r>
                        <a:rPr lang="en-GB" dirty="0"/>
                        <a:t>53.0</a:t>
                      </a:r>
                      <a:endParaRPr lang="en-PH" dirty="0"/>
                    </a:p>
                  </a:txBody>
                  <a:tcPr/>
                </a:tc>
                <a:extLst>
                  <a:ext uri="{0D108BD9-81ED-4DB2-BD59-A6C34878D82A}">
                    <a16:rowId xmlns:a16="http://schemas.microsoft.com/office/drawing/2014/main" val="2408218040"/>
                  </a:ext>
                </a:extLst>
              </a:tr>
              <a:tr h="370840">
                <a:tc>
                  <a:txBody>
                    <a:bodyPr/>
                    <a:lstStyle/>
                    <a:p>
                      <a:r>
                        <a:rPr lang="en-GB" dirty="0"/>
                        <a:t>Plastic bottle</a:t>
                      </a:r>
                      <a:endParaRPr lang="en-PH" dirty="0"/>
                    </a:p>
                  </a:txBody>
                  <a:tcPr/>
                </a:tc>
                <a:tc>
                  <a:txBody>
                    <a:bodyPr/>
                    <a:lstStyle/>
                    <a:p>
                      <a:pPr algn="r"/>
                      <a:r>
                        <a:rPr lang="en-GB" dirty="0"/>
                        <a:t>5.0</a:t>
                      </a:r>
                      <a:endParaRPr lang="en-PH" dirty="0"/>
                    </a:p>
                  </a:txBody>
                  <a:tcPr/>
                </a:tc>
                <a:extLst>
                  <a:ext uri="{0D108BD9-81ED-4DB2-BD59-A6C34878D82A}">
                    <a16:rowId xmlns:a16="http://schemas.microsoft.com/office/drawing/2014/main" val="3583667769"/>
                  </a:ext>
                </a:extLst>
              </a:tr>
              <a:tr h="370840">
                <a:tc>
                  <a:txBody>
                    <a:bodyPr/>
                    <a:lstStyle/>
                    <a:p>
                      <a:r>
                        <a:rPr lang="en-GB" dirty="0"/>
                        <a:t>Packaging, shipping, etc.</a:t>
                      </a:r>
                      <a:endParaRPr lang="en-PH" dirty="0"/>
                    </a:p>
                  </a:txBody>
                  <a:tcPr/>
                </a:tc>
                <a:tc>
                  <a:txBody>
                    <a:bodyPr/>
                    <a:lstStyle/>
                    <a:p>
                      <a:pPr algn="r"/>
                      <a:r>
                        <a:rPr lang="en-GB" dirty="0"/>
                        <a:t>6.5</a:t>
                      </a:r>
                      <a:endParaRPr lang="en-PH" dirty="0"/>
                    </a:p>
                  </a:txBody>
                  <a:tcPr/>
                </a:tc>
                <a:extLst>
                  <a:ext uri="{0D108BD9-81ED-4DB2-BD59-A6C34878D82A}">
                    <a16:rowId xmlns:a16="http://schemas.microsoft.com/office/drawing/2014/main" val="4143701973"/>
                  </a:ext>
                </a:extLst>
              </a:tr>
              <a:tr h="370840">
                <a:tc>
                  <a:txBody>
                    <a:bodyPr/>
                    <a:lstStyle/>
                    <a:p>
                      <a:pPr algn="ctr"/>
                      <a:r>
                        <a:rPr lang="en-GB" dirty="0"/>
                        <a:t>TOTAL</a:t>
                      </a:r>
                      <a:endParaRPr lang="en-PH" dirty="0"/>
                    </a:p>
                  </a:txBody>
                  <a:tcPr/>
                </a:tc>
                <a:tc>
                  <a:txBody>
                    <a:bodyPr/>
                    <a:lstStyle/>
                    <a:p>
                      <a:pPr algn="ctr"/>
                      <a:r>
                        <a:rPr lang="en-GB" dirty="0"/>
                        <a:t>175</a:t>
                      </a:r>
                      <a:endParaRPr lang="en-PH" dirty="0"/>
                    </a:p>
                  </a:txBody>
                  <a:tcPr/>
                </a:tc>
                <a:extLst>
                  <a:ext uri="{0D108BD9-81ED-4DB2-BD59-A6C34878D82A}">
                    <a16:rowId xmlns:a16="http://schemas.microsoft.com/office/drawing/2014/main" val="1418743741"/>
                  </a:ext>
                </a:extLst>
              </a:tr>
            </a:tbl>
          </a:graphicData>
        </a:graphic>
      </p:graphicFrame>
      <p:pic>
        <p:nvPicPr>
          <p:cNvPr id="2050" name="Picture 2" descr="21563920">
            <a:extLst>
              <a:ext uri="{FF2B5EF4-FFF2-40B4-BE49-F238E27FC236}">
                <a16:creationId xmlns:a16="http://schemas.microsoft.com/office/drawing/2014/main" id="{8E8B748B-46E8-4282-A520-35879C4F3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983" y="226566"/>
            <a:ext cx="1980441" cy="256367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5552276F-CB4D-4C39-BAA6-A6B719678CB1}"/>
              </a:ext>
            </a:extLst>
          </p:cNvPr>
          <p:cNvGrpSpPr/>
          <p:nvPr/>
        </p:nvGrpSpPr>
        <p:grpSpPr>
          <a:xfrm>
            <a:off x="10589271" y="0"/>
            <a:ext cx="1576388" cy="5620623"/>
            <a:chOff x="3054539" y="370387"/>
            <a:chExt cx="1576388" cy="5620623"/>
          </a:xfrm>
        </p:grpSpPr>
        <p:pic>
          <p:nvPicPr>
            <p:cNvPr id="2052" name="Picture 4" descr="Image result for soda bottle">
              <a:extLst>
                <a:ext uri="{FF2B5EF4-FFF2-40B4-BE49-F238E27FC236}">
                  <a16:creationId xmlns:a16="http://schemas.microsoft.com/office/drawing/2014/main" id="{F35CFFF4-D864-4532-B5F2-D591B5F154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768" t="5137" r="37512" b="12905"/>
            <a:stretch/>
          </p:blipFill>
          <p:spPr bwMode="auto">
            <a:xfrm>
              <a:off x="3054539" y="370387"/>
              <a:ext cx="1576388" cy="56206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FD7632A-33E0-4CED-BD1C-A7B10DEB6200}"/>
                </a:ext>
              </a:extLst>
            </p:cNvPr>
            <p:cNvSpPr/>
            <p:nvPr/>
          </p:nvSpPr>
          <p:spPr>
            <a:xfrm>
              <a:off x="3215454" y="2268763"/>
              <a:ext cx="1362139" cy="784830"/>
            </a:xfrm>
            <a:prstGeom prst="rect">
              <a:avLst/>
            </a:prstGeom>
          </p:spPr>
          <p:txBody>
            <a:bodyPr wrap="square">
              <a:spAutoFit/>
            </a:bodyPr>
            <a:lstStyle/>
            <a:p>
              <a:r>
                <a:rPr lang="en-PH" sz="900" dirty="0">
                  <a:solidFill>
                    <a:schemeClr val="bg1">
                      <a:lumMod val="85000"/>
                    </a:schemeClr>
                  </a:solidFill>
                </a:rPr>
                <a:t>https://cdn4.vectorstock.com/i/1000x1000/81/08/cola-bottle-icon-soda-bottle-with-red-lable-vector-23318108.jpg</a:t>
              </a:r>
            </a:p>
          </p:txBody>
        </p:sp>
        <p:sp>
          <p:nvSpPr>
            <p:cNvPr id="5" name="TextBox 4">
              <a:extLst>
                <a:ext uri="{FF2B5EF4-FFF2-40B4-BE49-F238E27FC236}">
                  <a16:creationId xmlns:a16="http://schemas.microsoft.com/office/drawing/2014/main" id="{60F4A41E-F1B2-4D4B-A87F-CE514710C055}"/>
                </a:ext>
              </a:extLst>
            </p:cNvPr>
            <p:cNvSpPr txBox="1"/>
            <p:nvPr/>
          </p:nvSpPr>
          <p:spPr>
            <a:xfrm>
              <a:off x="3743127" y="2969663"/>
              <a:ext cx="861133" cy="369332"/>
            </a:xfrm>
            <a:prstGeom prst="rect">
              <a:avLst/>
            </a:prstGeom>
            <a:noFill/>
          </p:spPr>
          <p:txBody>
            <a:bodyPr wrap="none" rtlCol="0">
              <a:spAutoFit/>
            </a:bodyPr>
            <a:lstStyle/>
            <a:p>
              <a:r>
                <a:rPr lang="en-GB" dirty="0"/>
                <a:t>500 mL</a:t>
              </a:r>
              <a:endParaRPr lang="en-PH" dirty="0"/>
            </a:p>
          </p:txBody>
        </p:sp>
      </p:grpSp>
      <p:sp>
        <p:nvSpPr>
          <p:cNvPr id="18" name="TextBox 17">
            <a:extLst>
              <a:ext uri="{FF2B5EF4-FFF2-40B4-BE49-F238E27FC236}">
                <a16:creationId xmlns:a16="http://schemas.microsoft.com/office/drawing/2014/main" id="{4F9E3023-D57A-4E9F-82B5-4E09FE155922}"/>
              </a:ext>
            </a:extLst>
          </p:cNvPr>
          <p:cNvSpPr txBox="1"/>
          <p:nvPr/>
        </p:nvSpPr>
        <p:spPr>
          <a:xfrm>
            <a:off x="128542" y="5759824"/>
            <a:ext cx="11420491" cy="584775"/>
          </a:xfrm>
          <a:prstGeom prst="rect">
            <a:avLst/>
          </a:prstGeom>
          <a:noFill/>
        </p:spPr>
        <p:txBody>
          <a:bodyPr wrap="square" rtlCol="0">
            <a:spAutoFit/>
          </a:bodyPr>
          <a:lstStyle/>
          <a:p>
            <a:r>
              <a:rPr lang="en-GB" sz="1600" dirty="0">
                <a:solidFill>
                  <a:schemeClr val="bg1"/>
                </a:solidFill>
              </a:rPr>
              <a:t>Stephen Leahy. Your Water Footprint:  The Shocking Facts About How Much Water We Use to Make Everyday Products (New York:  Firefly Books (US), Inc., 2014), pp. 8-9</a:t>
            </a:r>
            <a:endParaRPr lang="en-PH" sz="1600" dirty="0">
              <a:solidFill>
                <a:schemeClr val="bg1"/>
              </a:solidFill>
            </a:endParaRPr>
          </a:p>
        </p:txBody>
      </p:sp>
      <p:pic>
        <p:nvPicPr>
          <p:cNvPr id="4098" name="Picture 2">
            <a:extLst>
              <a:ext uri="{FF2B5EF4-FFF2-40B4-BE49-F238E27FC236}">
                <a16:creationId xmlns:a16="http://schemas.microsoft.com/office/drawing/2014/main" id="{F098B377-AD16-4F7D-8433-FF597F666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534" y="18774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E08D924-F48A-4C9B-964E-568A1CACC530}"/>
              </a:ext>
            </a:extLst>
          </p:cNvPr>
          <p:cNvSpPr/>
          <p:nvPr/>
        </p:nvSpPr>
        <p:spPr>
          <a:xfrm>
            <a:off x="41621" y="3167779"/>
            <a:ext cx="3822957" cy="1261884"/>
          </a:xfrm>
          <a:prstGeom prst="rect">
            <a:avLst/>
          </a:prstGeom>
        </p:spPr>
        <p:txBody>
          <a:bodyPr wrap="square">
            <a:spAutoFit/>
          </a:bodyPr>
          <a:lstStyle/>
          <a:p>
            <a:r>
              <a:rPr lang="en-GB" sz="2000" dirty="0"/>
              <a:t>“</a:t>
            </a:r>
            <a:r>
              <a:rPr lang="en-GB" dirty="0"/>
              <a:t>The water footprint is a measure of humanity’s appropriation of fresh water in volume of water consumed and/or polluted</a:t>
            </a:r>
            <a:r>
              <a:rPr lang="en-GB" sz="2000" dirty="0"/>
              <a:t>”</a:t>
            </a:r>
            <a:endParaRPr lang="en-GB" dirty="0"/>
          </a:p>
        </p:txBody>
      </p:sp>
      <p:sp>
        <p:nvSpPr>
          <p:cNvPr id="21" name="Rectangle 20">
            <a:extLst>
              <a:ext uri="{FF2B5EF4-FFF2-40B4-BE49-F238E27FC236}">
                <a16:creationId xmlns:a16="http://schemas.microsoft.com/office/drawing/2014/main" id="{0B5B1EBC-0D06-4E29-9E6A-53113EB04BD1}"/>
              </a:ext>
            </a:extLst>
          </p:cNvPr>
          <p:cNvSpPr/>
          <p:nvPr/>
        </p:nvSpPr>
        <p:spPr>
          <a:xfrm>
            <a:off x="726395" y="4407166"/>
            <a:ext cx="2429905" cy="415498"/>
          </a:xfrm>
          <a:prstGeom prst="rect">
            <a:avLst/>
          </a:prstGeom>
          <a:solidFill>
            <a:schemeClr val="bg1"/>
          </a:solidFill>
        </p:spPr>
        <p:txBody>
          <a:bodyPr wrap="square">
            <a:spAutoFit/>
          </a:bodyPr>
          <a:lstStyle/>
          <a:p>
            <a:r>
              <a:rPr lang="en-PH" sz="1050" dirty="0">
                <a:hlinkClick r:id="rId6">
                  <a:extLst>
                    <a:ext uri="{A12FA001-AC4F-418D-AE19-62706E023703}">
                      <ahyp:hlinkClr xmlns:ahyp="http://schemas.microsoft.com/office/drawing/2018/hyperlinkcolor" val="tx"/>
                    </a:ext>
                  </a:extLst>
                </a:hlinkClick>
              </a:rPr>
              <a:t>https://waterfootprint.org/en/water-footprint/what-is-water-footprint/</a:t>
            </a:r>
            <a:endParaRPr lang="en-PH" sz="1050" dirty="0"/>
          </a:p>
        </p:txBody>
      </p:sp>
      <p:pic>
        <p:nvPicPr>
          <p:cNvPr id="22" name="Picture 21">
            <a:extLst>
              <a:ext uri="{FF2B5EF4-FFF2-40B4-BE49-F238E27FC236}">
                <a16:creationId xmlns:a16="http://schemas.microsoft.com/office/drawing/2014/main" id="{B8237012-8145-4FD7-997A-610E943D3352}"/>
              </a:ext>
            </a:extLst>
          </p:cNvPr>
          <p:cNvPicPr>
            <a:picLocks noChangeAspect="1"/>
          </p:cNvPicPr>
          <p:nvPr/>
        </p:nvPicPr>
        <p:blipFill rotWithShape="1">
          <a:blip r:embed="rId7"/>
          <a:srcRect l="24427" t="8960" r="63325" b="82018"/>
          <a:stretch/>
        </p:blipFill>
        <p:spPr>
          <a:xfrm>
            <a:off x="1206479" y="4835680"/>
            <a:ext cx="1493240" cy="618716"/>
          </a:xfrm>
          <a:prstGeom prst="rect">
            <a:avLst/>
          </a:prstGeom>
        </p:spPr>
      </p:pic>
    </p:spTree>
    <p:extLst>
      <p:ext uri="{BB962C8B-B14F-4D97-AF65-F5344CB8AC3E}">
        <p14:creationId xmlns:p14="http://schemas.microsoft.com/office/powerpoint/2010/main" val="3430061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world map without labels">
            <a:extLst>
              <a:ext uri="{FF2B5EF4-FFF2-40B4-BE49-F238E27FC236}">
                <a16:creationId xmlns:a16="http://schemas.microsoft.com/office/drawing/2014/main" id="{616137E4-7B86-4259-83C5-4D6D39A61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18"/>
            <a:ext cx="12192000" cy="6811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727875-D315-46C5-A65C-D84ADB567BDD}"/>
              </a:ext>
            </a:extLst>
          </p:cNvPr>
          <p:cNvSpPr txBox="1"/>
          <p:nvPr/>
        </p:nvSpPr>
        <p:spPr>
          <a:xfrm>
            <a:off x="8073574" y="2533476"/>
            <a:ext cx="562975" cy="523220"/>
          </a:xfrm>
          <a:prstGeom prst="rect">
            <a:avLst/>
          </a:prstGeom>
          <a:noFill/>
        </p:spPr>
        <p:txBody>
          <a:bodyPr wrap="none" rtlCol="0">
            <a:spAutoFit/>
          </a:bodyPr>
          <a:lstStyle/>
          <a:p>
            <a:pPr algn="ctr"/>
            <a:r>
              <a:rPr lang="en-GB" sz="1400" dirty="0"/>
              <a:t>India</a:t>
            </a:r>
          </a:p>
          <a:p>
            <a:pPr algn="ctr"/>
            <a:r>
              <a:rPr lang="en-GB" sz="1400" dirty="0"/>
              <a:t>761.0</a:t>
            </a:r>
            <a:endParaRPr lang="en-PH" sz="1400" dirty="0"/>
          </a:p>
        </p:txBody>
      </p:sp>
      <p:sp>
        <p:nvSpPr>
          <p:cNvPr id="7" name="TextBox 6">
            <a:extLst>
              <a:ext uri="{FF2B5EF4-FFF2-40B4-BE49-F238E27FC236}">
                <a16:creationId xmlns:a16="http://schemas.microsoft.com/office/drawing/2014/main" id="{C15B0AB1-D9B4-40B3-883B-4A8109ABE8DA}"/>
              </a:ext>
            </a:extLst>
          </p:cNvPr>
          <p:cNvSpPr txBox="1"/>
          <p:nvPr/>
        </p:nvSpPr>
        <p:spPr>
          <a:xfrm>
            <a:off x="8830302" y="2010256"/>
            <a:ext cx="612668" cy="523220"/>
          </a:xfrm>
          <a:prstGeom prst="rect">
            <a:avLst/>
          </a:prstGeom>
          <a:noFill/>
        </p:spPr>
        <p:txBody>
          <a:bodyPr wrap="none" rtlCol="0">
            <a:spAutoFit/>
          </a:bodyPr>
          <a:lstStyle/>
          <a:p>
            <a:pPr algn="ctr"/>
            <a:r>
              <a:rPr lang="en-GB" sz="1400" dirty="0"/>
              <a:t>China</a:t>
            </a:r>
          </a:p>
          <a:p>
            <a:pPr algn="ctr"/>
            <a:r>
              <a:rPr lang="en-GB" sz="1400" dirty="0"/>
              <a:t>578.9</a:t>
            </a:r>
            <a:endParaRPr lang="en-PH" sz="1400" dirty="0"/>
          </a:p>
        </p:txBody>
      </p:sp>
      <p:sp>
        <p:nvSpPr>
          <p:cNvPr id="8" name="TextBox 7">
            <a:extLst>
              <a:ext uri="{FF2B5EF4-FFF2-40B4-BE49-F238E27FC236}">
                <a16:creationId xmlns:a16="http://schemas.microsoft.com/office/drawing/2014/main" id="{EBF5F4BC-97BE-4298-824B-C1D6A57A59F3}"/>
              </a:ext>
            </a:extLst>
          </p:cNvPr>
          <p:cNvSpPr txBox="1"/>
          <p:nvPr/>
        </p:nvSpPr>
        <p:spPr>
          <a:xfrm>
            <a:off x="2318093" y="1748646"/>
            <a:ext cx="583814" cy="523220"/>
          </a:xfrm>
          <a:prstGeom prst="rect">
            <a:avLst/>
          </a:prstGeom>
          <a:noFill/>
        </p:spPr>
        <p:txBody>
          <a:bodyPr wrap="none" rtlCol="0">
            <a:spAutoFit/>
          </a:bodyPr>
          <a:lstStyle/>
          <a:p>
            <a:pPr algn="ctr"/>
            <a:r>
              <a:rPr lang="en-GB" sz="1400" dirty="0"/>
              <a:t>USA</a:t>
            </a:r>
          </a:p>
          <a:p>
            <a:pPr algn="ctr"/>
            <a:r>
              <a:rPr lang="en-GB" sz="1400" dirty="0"/>
              <a:t>482.2</a:t>
            </a:r>
            <a:endParaRPr lang="en-PH" sz="1400" dirty="0"/>
          </a:p>
        </p:txBody>
      </p:sp>
      <p:sp>
        <p:nvSpPr>
          <p:cNvPr id="9" name="TextBox 8">
            <a:extLst>
              <a:ext uri="{FF2B5EF4-FFF2-40B4-BE49-F238E27FC236}">
                <a16:creationId xmlns:a16="http://schemas.microsoft.com/office/drawing/2014/main" id="{D1F2C9F1-11E7-4744-8A3D-DD3C63CF1441}"/>
              </a:ext>
            </a:extLst>
          </p:cNvPr>
          <p:cNvSpPr txBox="1"/>
          <p:nvPr/>
        </p:nvSpPr>
        <p:spPr>
          <a:xfrm>
            <a:off x="2090626" y="2533476"/>
            <a:ext cx="712054" cy="523220"/>
          </a:xfrm>
          <a:prstGeom prst="rect">
            <a:avLst/>
          </a:prstGeom>
          <a:noFill/>
        </p:spPr>
        <p:txBody>
          <a:bodyPr wrap="none" rtlCol="0">
            <a:spAutoFit/>
          </a:bodyPr>
          <a:lstStyle/>
          <a:p>
            <a:pPr algn="ctr"/>
            <a:r>
              <a:rPr lang="en-GB" sz="1400" dirty="0"/>
              <a:t>Mexico</a:t>
            </a:r>
          </a:p>
          <a:p>
            <a:pPr algn="ctr"/>
            <a:r>
              <a:rPr lang="en-GB" sz="1400" dirty="0"/>
              <a:t>79.8</a:t>
            </a:r>
            <a:endParaRPr lang="en-PH" sz="1400" dirty="0"/>
          </a:p>
        </p:txBody>
      </p:sp>
      <p:sp>
        <p:nvSpPr>
          <p:cNvPr id="10" name="TextBox 9">
            <a:extLst>
              <a:ext uri="{FF2B5EF4-FFF2-40B4-BE49-F238E27FC236}">
                <a16:creationId xmlns:a16="http://schemas.microsoft.com/office/drawing/2014/main" id="{9BE4D2FD-EA5F-4C99-B577-D1168D412AFF}"/>
              </a:ext>
            </a:extLst>
          </p:cNvPr>
          <p:cNvSpPr txBox="1"/>
          <p:nvPr/>
        </p:nvSpPr>
        <p:spPr>
          <a:xfrm>
            <a:off x="6913604" y="2079125"/>
            <a:ext cx="505268" cy="523220"/>
          </a:xfrm>
          <a:prstGeom prst="rect">
            <a:avLst/>
          </a:prstGeom>
          <a:noFill/>
        </p:spPr>
        <p:txBody>
          <a:bodyPr wrap="none" rtlCol="0">
            <a:spAutoFit/>
          </a:bodyPr>
          <a:lstStyle/>
          <a:p>
            <a:pPr algn="ctr"/>
            <a:r>
              <a:rPr lang="en-GB" sz="1400" dirty="0"/>
              <a:t>Iran</a:t>
            </a:r>
          </a:p>
          <a:p>
            <a:pPr algn="ctr"/>
            <a:r>
              <a:rPr lang="en-GB" sz="1400" dirty="0"/>
              <a:t>93.3</a:t>
            </a:r>
            <a:endParaRPr lang="en-PH" sz="1400" dirty="0"/>
          </a:p>
        </p:txBody>
      </p:sp>
      <p:sp>
        <p:nvSpPr>
          <p:cNvPr id="11" name="TextBox 10">
            <a:extLst>
              <a:ext uri="{FF2B5EF4-FFF2-40B4-BE49-F238E27FC236}">
                <a16:creationId xmlns:a16="http://schemas.microsoft.com/office/drawing/2014/main" id="{2753EA8B-F2AC-4AEE-B89E-9BC5C3144173}"/>
              </a:ext>
            </a:extLst>
          </p:cNvPr>
          <p:cNvSpPr txBox="1"/>
          <p:nvPr/>
        </p:nvSpPr>
        <p:spPr>
          <a:xfrm>
            <a:off x="7564566" y="2079125"/>
            <a:ext cx="824265" cy="523220"/>
          </a:xfrm>
          <a:prstGeom prst="rect">
            <a:avLst/>
          </a:prstGeom>
          <a:noFill/>
        </p:spPr>
        <p:txBody>
          <a:bodyPr wrap="none" rtlCol="0">
            <a:spAutoFit/>
          </a:bodyPr>
          <a:lstStyle/>
          <a:p>
            <a:pPr algn="ctr"/>
            <a:r>
              <a:rPr lang="en-GB" sz="1400" dirty="0"/>
              <a:t>Pakistan</a:t>
            </a:r>
          </a:p>
          <a:p>
            <a:pPr algn="ctr"/>
            <a:r>
              <a:rPr lang="en-GB" sz="1400" dirty="0"/>
              <a:t>183.5</a:t>
            </a:r>
            <a:endParaRPr lang="en-PH" sz="1400" dirty="0"/>
          </a:p>
        </p:txBody>
      </p:sp>
      <p:sp>
        <p:nvSpPr>
          <p:cNvPr id="12" name="TextBox 11">
            <a:extLst>
              <a:ext uri="{FF2B5EF4-FFF2-40B4-BE49-F238E27FC236}">
                <a16:creationId xmlns:a16="http://schemas.microsoft.com/office/drawing/2014/main" id="{C83E12AC-65B8-4A40-BD62-0DEA0A4818CF}"/>
              </a:ext>
            </a:extLst>
          </p:cNvPr>
          <p:cNvSpPr txBox="1"/>
          <p:nvPr/>
        </p:nvSpPr>
        <p:spPr>
          <a:xfrm>
            <a:off x="10177110" y="1976072"/>
            <a:ext cx="611066" cy="523220"/>
          </a:xfrm>
          <a:prstGeom prst="rect">
            <a:avLst/>
          </a:prstGeom>
          <a:noFill/>
        </p:spPr>
        <p:txBody>
          <a:bodyPr wrap="none" rtlCol="0">
            <a:spAutoFit/>
          </a:bodyPr>
          <a:lstStyle/>
          <a:p>
            <a:pPr algn="ctr"/>
            <a:r>
              <a:rPr lang="en-GB" sz="1400" dirty="0"/>
              <a:t>Japan</a:t>
            </a:r>
          </a:p>
          <a:p>
            <a:pPr algn="ctr"/>
            <a:r>
              <a:rPr lang="en-GB" sz="1400" dirty="0"/>
              <a:t>88.4</a:t>
            </a:r>
            <a:endParaRPr lang="en-PH" sz="1400" dirty="0"/>
          </a:p>
        </p:txBody>
      </p:sp>
      <p:sp>
        <p:nvSpPr>
          <p:cNvPr id="13" name="TextBox 12">
            <a:extLst>
              <a:ext uri="{FF2B5EF4-FFF2-40B4-BE49-F238E27FC236}">
                <a16:creationId xmlns:a16="http://schemas.microsoft.com/office/drawing/2014/main" id="{1F23535E-8D53-4AD2-A08D-AE84BF6365FB}"/>
              </a:ext>
            </a:extLst>
          </p:cNvPr>
          <p:cNvSpPr txBox="1"/>
          <p:nvPr/>
        </p:nvSpPr>
        <p:spPr>
          <a:xfrm>
            <a:off x="9232945" y="3702826"/>
            <a:ext cx="925254" cy="523220"/>
          </a:xfrm>
          <a:prstGeom prst="rect">
            <a:avLst/>
          </a:prstGeom>
          <a:noFill/>
        </p:spPr>
        <p:txBody>
          <a:bodyPr wrap="none" rtlCol="0">
            <a:spAutoFit/>
          </a:bodyPr>
          <a:lstStyle/>
          <a:p>
            <a:pPr algn="ctr"/>
            <a:r>
              <a:rPr lang="en-GB" sz="1400" dirty="0"/>
              <a:t>Indonesia</a:t>
            </a:r>
          </a:p>
          <a:p>
            <a:pPr algn="ctr"/>
            <a:r>
              <a:rPr lang="en-GB" sz="1400" dirty="0"/>
              <a:t>82.8</a:t>
            </a:r>
            <a:endParaRPr lang="en-PH" sz="1400" dirty="0"/>
          </a:p>
        </p:txBody>
      </p:sp>
      <p:sp>
        <p:nvSpPr>
          <p:cNvPr id="14" name="TextBox 13">
            <a:extLst>
              <a:ext uri="{FF2B5EF4-FFF2-40B4-BE49-F238E27FC236}">
                <a16:creationId xmlns:a16="http://schemas.microsoft.com/office/drawing/2014/main" id="{9EF39194-1C08-46D6-AA95-DD47151C3A90}"/>
              </a:ext>
            </a:extLst>
          </p:cNvPr>
          <p:cNvSpPr txBox="1"/>
          <p:nvPr/>
        </p:nvSpPr>
        <p:spPr>
          <a:xfrm>
            <a:off x="9901955" y="2848496"/>
            <a:ext cx="1024639" cy="523220"/>
          </a:xfrm>
          <a:prstGeom prst="rect">
            <a:avLst/>
          </a:prstGeom>
          <a:noFill/>
        </p:spPr>
        <p:txBody>
          <a:bodyPr wrap="none" rtlCol="0">
            <a:spAutoFit/>
          </a:bodyPr>
          <a:lstStyle/>
          <a:p>
            <a:pPr algn="ctr"/>
            <a:r>
              <a:rPr lang="en-GB" sz="1400" dirty="0">
                <a:solidFill>
                  <a:srgbClr val="FF0000"/>
                </a:solidFill>
              </a:rPr>
              <a:t>Philippines</a:t>
            </a:r>
          </a:p>
          <a:p>
            <a:pPr algn="ctr"/>
            <a:r>
              <a:rPr lang="en-GB" sz="1400" dirty="0">
                <a:solidFill>
                  <a:srgbClr val="FF0000"/>
                </a:solidFill>
              </a:rPr>
              <a:t>78.9</a:t>
            </a:r>
            <a:endParaRPr lang="en-PH" sz="1400" dirty="0">
              <a:solidFill>
                <a:srgbClr val="FF0000"/>
              </a:solidFill>
            </a:endParaRPr>
          </a:p>
        </p:txBody>
      </p:sp>
      <p:sp>
        <p:nvSpPr>
          <p:cNvPr id="15" name="TextBox 14">
            <a:extLst>
              <a:ext uri="{FF2B5EF4-FFF2-40B4-BE49-F238E27FC236}">
                <a16:creationId xmlns:a16="http://schemas.microsoft.com/office/drawing/2014/main" id="{74A387F9-457A-480D-AF8A-6CA0F26B1E6E}"/>
              </a:ext>
            </a:extLst>
          </p:cNvPr>
          <p:cNvSpPr txBox="1"/>
          <p:nvPr/>
        </p:nvSpPr>
        <p:spPr>
          <a:xfrm>
            <a:off x="8012659" y="916897"/>
            <a:ext cx="684803" cy="523220"/>
          </a:xfrm>
          <a:prstGeom prst="rect">
            <a:avLst/>
          </a:prstGeom>
          <a:noFill/>
        </p:spPr>
        <p:txBody>
          <a:bodyPr wrap="none" rtlCol="0">
            <a:spAutoFit/>
          </a:bodyPr>
          <a:lstStyle/>
          <a:p>
            <a:pPr algn="ctr"/>
            <a:r>
              <a:rPr lang="en-GB" sz="1400" dirty="0"/>
              <a:t>Russia</a:t>
            </a:r>
          </a:p>
          <a:p>
            <a:pPr algn="ctr"/>
            <a:r>
              <a:rPr lang="en-GB" sz="1400" dirty="0"/>
              <a:t>76.7</a:t>
            </a:r>
            <a:endParaRPr lang="en-PH" sz="1400" dirty="0"/>
          </a:p>
        </p:txBody>
      </p:sp>
      <p:sp>
        <p:nvSpPr>
          <p:cNvPr id="6" name="TextBox 5">
            <a:extLst>
              <a:ext uri="{FF2B5EF4-FFF2-40B4-BE49-F238E27FC236}">
                <a16:creationId xmlns:a16="http://schemas.microsoft.com/office/drawing/2014/main" id="{A0A45ED0-61E6-4F72-9EC2-6045566BCE1D}"/>
              </a:ext>
            </a:extLst>
          </p:cNvPr>
          <p:cNvSpPr txBox="1"/>
          <p:nvPr/>
        </p:nvSpPr>
        <p:spPr>
          <a:xfrm>
            <a:off x="376014" y="5691499"/>
            <a:ext cx="5880136" cy="523220"/>
          </a:xfrm>
          <a:prstGeom prst="rect">
            <a:avLst/>
          </a:prstGeom>
          <a:noFill/>
        </p:spPr>
        <p:txBody>
          <a:bodyPr wrap="none" rtlCol="0">
            <a:spAutoFit/>
          </a:bodyPr>
          <a:lstStyle/>
          <a:p>
            <a:r>
              <a:rPr lang="en-GB" sz="2800" dirty="0"/>
              <a:t>Top 10 Freshwater Extracting Countries</a:t>
            </a:r>
            <a:endParaRPr lang="en-PH" sz="2800" dirty="0"/>
          </a:p>
        </p:txBody>
      </p:sp>
      <p:pic>
        <p:nvPicPr>
          <p:cNvPr id="17" name="Picture 2" descr="21563920">
            <a:extLst>
              <a:ext uri="{FF2B5EF4-FFF2-40B4-BE49-F238E27FC236}">
                <a16:creationId xmlns:a16="http://schemas.microsoft.com/office/drawing/2014/main" id="{CA68B83D-2515-416A-8169-B27918FC0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97" y="4517115"/>
            <a:ext cx="856118" cy="110824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ABDD493-C47C-4ABF-B6CC-96E3E3EEED63}"/>
              </a:ext>
            </a:extLst>
          </p:cNvPr>
          <p:cNvSpPr txBox="1"/>
          <p:nvPr/>
        </p:nvSpPr>
        <p:spPr>
          <a:xfrm>
            <a:off x="167043" y="6151729"/>
            <a:ext cx="11420491" cy="584775"/>
          </a:xfrm>
          <a:prstGeom prst="rect">
            <a:avLst/>
          </a:prstGeom>
          <a:noFill/>
        </p:spPr>
        <p:txBody>
          <a:bodyPr wrap="square" rtlCol="0">
            <a:spAutoFit/>
          </a:bodyPr>
          <a:lstStyle/>
          <a:p>
            <a:r>
              <a:rPr lang="en-GB" sz="1600" dirty="0">
                <a:solidFill>
                  <a:schemeClr val="accent1">
                    <a:lumMod val="50000"/>
                  </a:schemeClr>
                </a:solidFill>
              </a:rPr>
              <a:t>Stephen Leahy. Your Water Footprint:  The Shocking Facts About How Much Water We Use to Make Everyday Products (New York:  Firefly Books (US), Inc., 2014), p. 39</a:t>
            </a:r>
            <a:endParaRPr lang="en-PH" sz="1600" dirty="0">
              <a:solidFill>
                <a:schemeClr val="accent1">
                  <a:lumMod val="50000"/>
                </a:schemeClr>
              </a:solidFill>
            </a:endParaRPr>
          </a:p>
        </p:txBody>
      </p:sp>
    </p:spTree>
    <p:extLst>
      <p:ext uri="{BB962C8B-B14F-4D97-AF65-F5344CB8AC3E}">
        <p14:creationId xmlns:p14="http://schemas.microsoft.com/office/powerpoint/2010/main" val="139251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2" name="Text Box 2"/>
          <p:cNvSpPr txBox="1">
            <a:spLocks noChangeArrowheads="1"/>
          </p:cNvSpPr>
          <p:nvPr/>
        </p:nvSpPr>
        <p:spPr bwMode="auto">
          <a:xfrm>
            <a:off x="8027988" y="3221039"/>
            <a:ext cx="628650" cy="579437"/>
          </a:xfrm>
          <a:prstGeom prst="rect">
            <a:avLst/>
          </a:prstGeom>
          <a:noFill/>
          <a:ln w="12700" cap="sq">
            <a:noFill/>
            <a:miter lim="800000"/>
            <a:headEnd type="none" w="sm" len="sm"/>
            <a:tailEnd type="none" w="sm" len="sm"/>
          </a:ln>
        </p:spPr>
        <p:txBody>
          <a:bodyPr wrap="none">
            <a:spAutoFit/>
          </a:bodyPr>
          <a:lstStyle/>
          <a:p>
            <a:r>
              <a:rPr lang="en-US" sz="3200"/>
              <a:t>80</a:t>
            </a:r>
          </a:p>
        </p:txBody>
      </p:sp>
      <p:sp>
        <p:nvSpPr>
          <p:cNvPr id="665603" name="Rectangle 3"/>
          <p:cNvSpPr>
            <a:spLocks noChangeArrowheads="1"/>
          </p:cNvSpPr>
          <p:nvPr/>
        </p:nvSpPr>
        <p:spPr bwMode="auto">
          <a:xfrm>
            <a:off x="8043863" y="3289300"/>
            <a:ext cx="609600" cy="533400"/>
          </a:xfrm>
          <a:prstGeom prst="rect">
            <a:avLst/>
          </a:prstGeom>
          <a:solidFill>
            <a:schemeClr val="bg1"/>
          </a:solidFill>
          <a:ln w="12700" cap="sq">
            <a:noFill/>
            <a:miter lim="800000"/>
            <a:headEnd type="none" w="sm" len="sm"/>
            <a:tailEnd type="none" w="sm" len="sm"/>
          </a:ln>
        </p:spPr>
        <p:txBody>
          <a:bodyPr wrap="none" anchor="ctr"/>
          <a:lstStyle/>
          <a:p>
            <a:pPr>
              <a:buFontTx/>
              <a:buChar char="•"/>
            </a:pPr>
            <a:endParaRPr lang="en-US"/>
          </a:p>
        </p:txBody>
      </p:sp>
      <p:sp>
        <p:nvSpPr>
          <p:cNvPr id="665604" name="Text Box 4"/>
          <p:cNvSpPr txBox="1">
            <a:spLocks noChangeArrowheads="1"/>
          </p:cNvSpPr>
          <p:nvPr/>
        </p:nvSpPr>
        <p:spPr bwMode="auto">
          <a:xfrm>
            <a:off x="8043863" y="3205164"/>
            <a:ext cx="628650" cy="579437"/>
          </a:xfrm>
          <a:prstGeom prst="rect">
            <a:avLst/>
          </a:prstGeom>
          <a:noFill/>
          <a:ln w="12700" cap="sq">
            <a:noFill/>
            <a:miter lim="800000"/>
            <a:headEnd type="none" w="sm" len="sm"/>
            <a:tailEnd type="none" w="sm" len="sm"/>
          </a:ln>
        </p:spPr>
        <p:txBody>
          <a:bodyPr wrap="none">
            <a:spAutoFit/>
          </a:bodyPr>
          <a:lstStyle/>
          <a:p>
            <a:r>
              <a:rPr lang="en-US" sz="3200"/>
              <a:t>90</a:t>
            </a:r>
          </a:p>
        </p:txBody>
      </p:sp>
      <p:sp>
        <p:nvSpPr>
          <p:cNvPr id="665605" name="Rectangle 5"/>
          <p:cNvSpPr>
            <a:spLocks noChangeArrowheads="1"/>
          </p:cNvSpPr>
          <p:nvPr/>
        </p:nvSpPr>
        <p:spPr bwMode="auto">
          <a:xfrm>
            <a:off x="8043863" y="3289300"/>
            <a:ext cx="609600" cy="533400"/>
          </a:xfrm>
          <a:prstGeom prst="rect">
            <a:avLst/>
          </a:prstGeom>
          <a:solidFill>
            <a:schemeClr val="bg1"/>
          </a:solidFill>
          <a:ln w="12700" cap="sq">
            <a:noFill/>
            <a:miter lim="800000"/>
            <a:headEnd type="none" w="sm" len="sm"/>
            <a:tailEnd type="none" w="sm" len="sm"/>
          </a:ln>
        </p:spPr>
        <p:txBody>
          <a:bodyPr wrap="none" anchor="ctr"/>
          <a:lstStyle/>
          <a:p>
            <a:pPr>
              <a:buFontTx/>
              <a:buChar char="•"/>
            </a:pPr>
            <a:endParaRPr lang="en-US"/>
          </a:p>
        </p:txBody>
      </p:sp>
      <p:sp>
        <p:nvSpPr>
          <p:cNvPr id="665606" name="Text Box 6"/>
          <p:cNvSpPr txBox="1">
            <a:spLocks noChangeArrowheads="1"/>
          </p:cNvSpPr>
          <p:nvPr/>
        </p:nvSpPr>
        <p:spPr bwMode="auto">
          <a:xfrm>
            <a:off x="3048001" y="3205164"/>
            <a:ext cx="780983" cy="584775"/>
          </a:xfrm>
          <a:prstGeom prst="rect">
            <a:avLst/>
          </a:prstGeom>
          <a:noFill/>
          <a:ln w="12700" cap="sq">
            <a:noFill/>
            <a:miter lim="800000"/>
            <a:headEnd type="none" w="sm" len="sm"/>
            <a:tailEnd type="none" w="sm" len="sm"/>
          </a:ln>
        </p:spPr>
        <p:txBody>
          <a:bodyPr wrap="none">
            <a:spAutoFit/>
          </a:bodyPr>
          <a:lstStyle/>
          <a:p>
            <a:r>
              <a:rPr lang="en-US" sz="3200"/>
              <a:t>100</a:t>
            </a:r>
          </a:p>
        </p:txBody>
      </p:sp>
      <p:sp>
        <p:nvSpPr>
          <p:cNvPr id="665607" name="Rectangle 7"/>
          <p:cNvSpPr>
            <a:spLocks noChangeArrowheads="1"/>
          </p:cNvSpPr>
          <p:nvPr/>
        </p:nvSpPr>
        <p:spPr bwMode="auto">
          <a:xfrm>
            <a:off x="3140075" y="3273425"/>
            <a:ext cx="685800" cy="533400"/>
          </a:xfrm>
          <a:prstGeom prst="rect">
            <a:avLst/>
          </a:prstGeom>
          <a:solidFill>
            <a:schemeClr val="bg1"/>
          </a:solidFill>
          <a:ln w="12700" cap="sq">
            <a:noFill/>
            <a:miter lim="800000"/>
            <a:headEnd type="none" w="sm" len="sm"/>
            <a:tailEnd type="none" w="sm" len="sm"/>
          </a:ln>
        </p:spPr>
        <p:txBody>
          <a:bodyPr wrap="none" anchor="ctr"/>
          <a:lstStyle/>
          <a:p>
            <a:pPr>
              <a:buFontTx/>
              <a:buChar char="•"/>
            </a:pPr>
            <a:endParaRPr lang="en-US"/>
          </a:p>
        </p:txBody>
      </p:sp>
      <p:sp>
        <p:nvSpPr>
          <p:cNvPr id="665608" name="Text Box 8"/>
          <p:cNvSpPr txBox="1">
            <a:spLocks noChangeArrowheads="1"/>
          </p:cNvSpPr>
          <p:nvPr/>
        </p:nvSpPr>
        <p:spPr bwMode="auto">
          <a:xfrm>
            <a:off x="5675313" y="5719764"/>
            <a:ext cx="628650" cy="579437"/>
          </a:xfrm>
          <a:prstGeom prst="rect">
            <a:avLst/>
          </a:prstGeom>
          <a:noFill/>
          <a:ln w="12700" cap="sq">
            <a:noFill/>
            <a:miter lim="800000"/>
            <a:headEnd type="none" w="sm" len="sm"/>
            <a:tailEnd type="none" w="sm" len="sm"/>
          </a:ln>
        </p:spPr>
        <p:txBody>
          <a:bodyPr wrap="none">
            <a:spAutoFit/>
          </a:bodyPr>
          <a:lstStyle/>
          <a:p>
            <a:r>
              <a:rPr lang="en-US" sz="3200"/>
              <a:t>20</a:t>
            </a:r>
          </a:p>
        </p:txBody>
      </p:sp>
      <p:sp>
        <p:nvSpPr>
          <p:cNvPr id="30729" name="Rectangle 9"/>
          <p:cNvSpPr>
            <a:spLocks noGrp="1" noChangeArrowheads="1"/>
          </p:cNvSpPr>
          <p:nvPr>
            <p:ph type="title"/>
          </p:nvPr>
        </p:nvSpPr>
        <p:spPr/>
        <p:txBody>
          <a:bodyPr/>
          <a:lstStyle/>
          <a:p>
            <a:pPr eaLnBrk="1" hangingPunct="1"/>
            <a:r>
              <a:rPr lang="en-US"/>
              <a:t>Material Balance Model</a:t>
            </a:r>
          </a:p>
        </p:txBody>
      </p:sp>
      <p:sp>
        <p:nvSpPr>
          <p:cNvPr id="30730" name="Line 10"/>
          <p:cNvSpPr>
            <a:spLocks noChangeShapeType="1"/>
          </p:cNvSpPr>
          <p:nvPr/>
        </p:nvSpPr>
        <p:spPr bwMode="auto">
          <a:xfrm>
            <a:off x="4038600" y="3517900"/>
            <a:ext cx="1219200" cy="0"/>
          </a:xfrm>
          <a:prstGeom prst="line">
            <a:avLst/>
          </a:prstGeom>
          <a:noFill/>
          <a:ln w="57150" cap="sq">
            <a:solidFill>
              <a:schemeClr val="tx1"/>
            </a:solidFill>
            <a:round/>
            <a:headEnd type="none" w="sm" len="sm"/>
            <a:tailEnd type="triangle" w="sm" len="sm"/>
          </a:ln>
        </p:spPr>
        <p:txBody>
          <a:bodyPr wrap="none"/>
          <a:lstStyle/>
          <a:p>
            <a:endParaRPr lang="en-PH"/>
          </a:p>
        </p:txBody>
      </p:sp>
      <p:sp>
        <p:nvSpPr>
          <p:cNvPr id="30731" name="Line 11"/>
          <p:cNvSpPr>
            <a:spLocks noChangeShapeType="1"/>
          </p:cNvSpPr>
          <p:nvPr/>
        </p:nvSpPr>
        <p:spPr bwMode="auto">
          <a:xfrm>
            <a:off x="5980113" y="4203700"/>
            <a:ext cx="0" cy="1143000"/>
          </a:xfrm>
          <a:prstGeom prst="line">
            <a:avLst/>
          </a:prstGeom>
          <a:noFill/>
          <a:ln w="57150" cap="sq">
            <a:solidFill>
              <a:schemeClr val="tx1"/>
            </a:solidFill>
            <a:round/>
            <a:headEnd type="none" w="sm" len="sm"/>
            <a:tailEnd type="triangle" w="sm" len="sm"/>
          </a:ln>
        </p:spPr>
        <p:txBody>
          <a:bodyPr wrap="none"/>
          <a:lstStyle/>
          <a:p>
            <a:endParaRPr lang="en-PH"/>
          </a:p>
        </p:txBody>
      </p:sp>
      <p:sp>
        <p:nvSpPr>
          <p:cNvPr id="30732" name="Line 12"/>
          <p:cNvSpPr>
            <a:spLocks noChangeShapeType="1"/>
          </p:cNvSpPr>
          <p:nvPr/>
        </p:nvSpPr>
        <p:spPr bwMode="auto">
          <a:xfrm>
            <a:off x="6781800" y="3517900"/>
            <a:ext cx="1219200" cy="0"/>
          </a:xfrm>
          <a:prstGeom prst="line">
            <a:avLst/>
          </a:prstGeom>
          <a:noFill/>
          <a:ln w="57150" cap="sq">
            <a:solidFill>
              <a:schemeClr val="tx1"/>
            </a:solidFill>
            <a:round/>
            <a:headEnd type="none" w="sm" len="sm"/>
            <a:tailEnd type="triangle" w="sm" len="sm"/>
          </a:ln>
        </p:spPr>
        <p:txBody>
          <a:bodyPr wrap="none"/>
          <a:lstStyle/>
          <a:p>
            <a:endParaRPr lang="en-PH"/>
          </a:p>
        </p:txBody>
      </p:sp>
      <p:sp>
        <p:nvSpPr>
          <p:cNvPr id="30733" name="Text Box 13"/>
          <p:cNvSpPr txBox="1">
            <a:spLocks noChangeArrowheads="1"/>
          </p:cNvSpPr>
          <p:nvPr/>
        </p:nvSpPr>
        <p:spPr bwMode="auto">
          <a:xfrm>
            <a:off x="2057400" y="2062163"/>
            <a:ext cx="1816100" cy="1066800"/>
          </a:xfrm>
          <a:prstGeom prst="rect">
            <a:avLst/>
          </a:prstGeom>
          <a:noFill/>
          <a:ln w="12700" cap="sq">
            <a:noFill/>
            <a:miter lim="800000"/>
            <a:headEnd type="none" w="sm" len="sm"/>
            <a:tailEnd type="none" w="sm" len="sm"/>
          </a:ln>
        </p:spPr>
        <p:txBody>
          <a:bodyPr wrap="none">
            <a:spAutoFit/>
          </a:bodyPr>
          <a:lstStyle/>
          <a:p>
            <a:r>
              <a:rPr lang="en-US" sz="3200" u="sng"/>
              <a:t>Raw</a:t>
            </a:r>
          </a:p>
          <a:p>
            <a:r>
              <a:rPr lang="en-US" sz="3200" u="sng"/>
              <a:t>materials</a:t>
            </a:r>
          </a:p>
        </p:txBody>
      </p:sp>
      <p:sp>
        <p:nvSpPr>
          <p:cNvPr id="30734" name="Text Box 14"/>
          <p:cNvSpPr txBox="1">
            <a:spLocks noChangeArrowheads="1"/>
          </p:cNvSpPr>
          <p:nvPr/>
        </p:nvSpPr>
        <p:spPr bwMode="auto">
          <a:xfrm>
            <a:off x="8153400" y="2070100"/>
            <a:ext cx="1733550" cy="1066800"/>
          </a:xfrm>
          <a:prstGeom prst="rect">
            <a:avLst/>
          </a:prstGeom>
          <a:noFill/>
          <a:ln w="12700" cap="sq">
            <a:noFill/>
            <a:miter lim="800000"/>
            <a:headEnd type="none" w="sm" len="sm"/>
            <a:tailEnd type="none" w="sm" len="sm"/>
          </a:ln>
        </p:spPr>
        <p:txBody>
          <a:bodyPr wrap="none">
            <a:spAutoFit/>
          </a:bodyPr>
          <a:lstStyle/>
          <a:p>
            <a:r>
              <a:rPr lang="en-US" sz="3200" u="sng"/>
              <a:t>Finished</a:t>
            </a:r>
          </a:p>
          <a:p>
            <a:r>
              <a:rPr lang="en-US" sz="3200" u="sng"/>
              <a:t>products</a:t>
            </a:r>
          </a:p>
        </p:txBody>
      </p:sp>
      <p:sp>
        <p:nvSpPr>
          <p:cNvPr id="30735" name="Text Box 15"/>
          <p:cNvSpPr txBox="1">
            <a:spLocks noChangeArrowheads="1"/>
          </p:cNvSpPr>
          <p:nvPr/>
        </p:nvSpPr>
        <p:spPr bwMode="auto">
          <a:xfrm>
            <a:off x="6132513" y="4576764"/>
            <a:ext cx="1295400" cy="579437"/>
          </a:xfrm>
          <a:prstGeom prst="rect">
            <a:avLst/>
          </a:prstGeom>
          <a:noFill/>
          <a:ln w="12700" cap="sq">
            <a:noFill/>
            <a:miter lim="800000"/>
            <a:headEnd type="none" w="sm" len="sm"/>
            <a:tailEnd type="none" w="sm" len="sm"/>
          </a:ln>
        </p:spPr>
        <p:txBody>
          <a:bodyPr wrap="none">
            <a:spAutoFit/>
          </a:bodyPr>
          <a:lstStyle/>
          <a:p>
            <a:r>
              <a:rPr lang="en-US" sz="3200" u="sng"/>
              <a:t>Waste</a:t>
            </a:r>
            <a:endParaRPr lang="en-US" sz="3200"/>
          </a:p>
        </p:txBody>
      </p:sp>
      <p:sp>
        <p:nvSpPr>
          <p:cNvPr id="665616" name="Line 16"/>
          <p:cNvSpPr>
            <a:spLocks noChangeShapeType="1"/>
          </p:cNvSpPr>
          <p:nvPr/>
        </p:nvSpPr>
        <p:spPr bwMode="auto">
          <a:xfrm flipV="1">
            <a:off x="5370513" y="5727700"/>
            <a:ext cx="1219200" cy="685800"/>
          </a:xfrm>
          <a:prstGeom prst="line">
            <a:avLst/>
          </a:prstGeom>
          <a:noFill/>
          <a:ln w="57150" cap="sq">
            <a:solidFill>
              <a:srgbClr val="FF3300"/>
            </a:solidFill>
            <a:round/>
            <a:headEnd type="none" w="sm" len="sm"/>
            <a:tailEnd type="arrow" w="med" len="med"/>
          </a:ln>
        </p:spPr>
        <p:txBody>
          <a:bodyPr wrap="none"/>
          <a:lstStyle/>
          <a:p>
            <a:endParaRPr lang="en-PH"/>
          </a:p>
        </p:txBody>
      </p:sp>
      <p:sp>
        <p:nvSpPr>
          <p:cNvPr id="665617" name="Text Box 17"/>
          <p:cNvSpPr txBox="1">
            <a:spLocks noChangeArrowheads="1"/>
          </p:cNvSpPr>
          <p:nvPr/>
        </p:nvSpPr>
        <p:spPr bwMode="auto">
          <a:xfrm>
            <a:off x="6734175" y="5539007"/>
            <a:ext cx="561372" cy="584775"/>
          </a:xfrm>
          <a:prstGeom prst="rect">
            <a:avLst/>
          </a:prstGeom>
          <a:noFill/>
          <a:ln w="12700" cap="sq">
            <a:noFill/>
            <a:miter lim="800000"/>
            <a:headEnd type="none" w="sm" len="sm"/>
            <a:tailEnd type="none" w="sm" len="sm"/>
          </a:ln>
        </p:spPr>
        <p:txBody>
          <a:bodyPr wrap="none">
            <a:spAutoFit/>
          </a:bodyPr>
          <a:lstStyle/>
          <a:p>
            <a:r>
              <a:rPr lang="en-US" sz="3200" dirty="0"/>
              <a:t>10</a:t>
            </a:r>
          </a:p>
        </p:txBody>
      </p:sp>
      <p:sp>
        <p:nvSpPr>
          <p:cNvPr id="665618" name="Text Box 18"/>
          <p:cNvSpPr txBox="1">
            <a:spLocks noChangeArrowheads="1"/>
          </p:cNvSpPr>
          <p:nvPr/>
        </p:nvSpPr>
        <p:spPr bwMode="auto">
          <a:xfrm>
            <a:off x="8043863" y="3205164"/>
            <a:ext cx="628650" cy="579437"/>
          </a:xfrm>
          <a:prstGeom prst="rect">
            <a:avLst/>
          </a:prstGeom>
          <a:noFill/>
          <a:ln w="12700" cap="sq">
            <a:noFill/>
            <a:miter lim="800000"/>
            <a:headEnd type="none" w="sm" len="sm"/>
            <a:tailEnd type="none" w="sm" len="sm"/>
          </a:ln>
        </p:spPr>
        <p:txBody>
          <a:bodyPr wrap="none">
            <a:spAutoFit/>
          </a:bodyPr>
          <a:lstStyle/>
          <a:p>
            <a:r>
              <a:rPr lang="en-US" sz="3200"/>
              <a:t>80</a:t>
            </a:r>
          </a:p>
        </p:txBody>
      </p:sp>
      <p:sp>
        <p:nvSpPr>
          <p:cNvPr id="665619" name="Text Box 19"/>
          <p:cNvSpPr txBox="1">
            <a:spLocks noChangeArrowheads="1"/>
          </p:cNvSpPr>
          <p:nvPr/>
        </p:nvSpPr>
        <p:spPr bwMode="auto">
          <a:xfrm>
            <a:off x="3200400" y="3205164"/>
            <a:ext cx="628650" cy="579437"/>
          </a:xfrm>
          <a:prstGeom prst="rect">
            <a:avLst/>
          </a:prstGeom>
          <a:noFill/>
          <a:ln w="12700" cap="sq">
            <a:noFill/>
            <a:miter lim="800000"/>
            <a:headEnd type="none" w="sm" len="sm"/>
            <a:tailEnd type="none" w="sm" len="sm"/>
          </a:ln>
        </p:spPr>
        <p:txBody>
          <a:bodyPr wrap="none">
            <a:spAutoFit/>
          </a:bodyPr>
          <a:lstStyle/>
          <a:p>
            <a:r>
              <a:rPr lang="en-US" sz="3200"/>
              <a:t>90</a:t>
            </a:r>
          </a:p>
        </p:txBody>
      </p:sp>
      <p:pic>
        <p:nvPicPr>
          <p:cNvPr id="30740" name="Picture 20" descr="ag00459_"/>
          <p:cNvPicPr>
            <a:picLocks noChangeAspect="1" noChangeArrowheads="1" noCrop="1"/>
          </p:cNvPicPr>
          <p:nvPr/>
        </p:nvPicPr>
        <p:blipFill>
          <a:blip r:embed="rId3" cstate="print"/>
          <a:srcRect/>
          <a:stretch>
            <a:fillRect/>
          </a:stretch>
        </p:blipFill>
        <p:spPr bwMode="auto">
          <a:xfrm>
            <a:off x="5294313" y="2832100"/>
            <a:ext cx="1439862" cy="1181100"/>
          </a:xfrm>
          <a:prstGeom prst="rect">
            <a:avLst/>
          </a:prstGeom>
          <a:noFill/>
          <a:ln w="9525">
            <a:noFill/>
            <a:miter lim="800000"/>
            <a:headEnd/>
            <a:tailEnd/>
          </a:ln>
        </p:spPr>
      </p:pic>
      <p:grpSp>
        <p:nvGrpSpPr>
          <p:cNvPr id="2" name="Group 21"/>
          <p:cNvGrpSpPr>
            <a:grpSpLocks/>
          </p:cNvGrpSpPr>
          <p:nvPr/>
        </p:nvGrpSpPr>
        <p:grpSpPr bwMode="auto">
          <a:xfrm>
            <a:off x="3048000" y="4051300"/>
            <a:ext cx="3048000" cy="1600200"/>
            <a:chOff x="1488" y="2640"/>
            <a:chExt cx="1920" cy="1008"/>
          </a:xfrm>
        </p:grpSpPr>
        <p:sp>
          <p:nvSpPr>
            <p:cNvPr id="30742" name="Text Box 22"/>
            <p:cNvSpPr txBox="1">
              <a:spLocks noChangeArrowheads="1"/>
            </p:cNvSpPr>
            <p:nvPr/>
          </p:nvSpPr>
          <p:spPr bwMode="auto">
            <a:xfrm>
              <a:off x="1584" y="2918"/>
              <a:ext cx="1738" cy="442"/>
            </a:xfrm>
            <a:prstGeom prst="rect">
              <a:avLst/>
            </a:prstGeom>
            <a:noFill/>
            <a:ln w="9525">
              <a:noFill/>
              <a:miter lim="800000"/>
              <a:headEnd/>
              <a:tailEnd/>
            </a:ln>
          </p:spPr>
          <p:txBody>
            <a:bodyPr>
              <a:spAutoFit/>
            </a:bodyPr>
            <a:lstStyle/>
            <a:p>
              <a:r>
                <a:rPr lang="en-US" sz="2000"/>
                <a:t>Product w/ negative economic value</a:t>
              </a:r>
            </a:p>
          </p:txBody>
        </p:sp>
        <p:sp>
          <p:nvSpPr>
            <p:cNvPr id="30743" name="AutoShape 23"/>
            <p:cNvSpPr>
              <a:spLocks noChangeArrowheads="1"/>
            </p:cNvSpPr>
            <p:nvPr/>
          </p:nvSpPr>
          <p:spPr bwMode="auto">
            <a:xfrm>
              <a:off x="1488" y="2640"/>
              <a:ext cx="1920" cy="1008"/>
            </a:xfrm>
            <a:prstGeom prst="rightArrow">
              <a:avLst>
                <a:gd name="adj1" fmla="val 50000"/>
                <a:gd name="adj2" fmla="val 47619"/>
              </a:avLst>
            </a:prstGeom>
            <a:noFill/>
            <a:ln w="9525">
              <a:solidFill>
                <a:schemeClr val="tx1"/>
              </a:solidFill>
              <a:miter lim="800000"/>
              <a:headEnd/>
              <a:tailEnd/>
            </a:ln>
          </p:spPr>
          <p:txBody>
            <a:bodyPr wrap="none" anchor="ctr"/>
            <a:lstStyle/>
            <a:p>
              <a:pPr>
                <a:buFontTx/>
                <a:buChar char="•"/>
              </a:pPr>
              <a:endParaRPr lang="en-US"/>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65606"/>
                                        </p:tgtEl>
                                        <p:attrNameLst>
                                          <p:attrName>style.visibility</p:attrName>
                                        </p:attrNameLst>
                                      </p:cBhvr>
                                      <p:to>
                                        <p:strVal val="visible"/>
                                      </p:to>
                                    </p:set>
                                    <p:animEffect transition="in" filter="box(out)">
                                      <p:cBhvr>
                                        <p:cTn id="7" dur="500"/>
                                        <p:tgtEl>
                                          <p:spTgt spid="6656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65602"/>
                                        </p:tgtEl>
                                        <p:attrNameLst>
                                          <p:attrName>style.visibility</p:attrName>
                                        </p:attrNameLst>
                                      </p:cBhvr>
                                      <p:to>
                                        <p:strVal val="visible"/>
                                      </p:to>
                                    </p:set>
                                    <p:animEffect transition="in" filter="box(out)">
                                      <p:cBhvr>
                                        <p:cTn id="12" dur="500"/>
                                        <p:tgtEl>
                                          <p:spTgt spid="6656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65608"/>
                                        </p:tgtEl>
                                        <p:attrNameLst>
                                          <p:attrName>style.visibility</p:attrName>
                                        </p:attrNameLst>
                                      </p:cBhvr>
                                      <p:to>
                                        <p:strVal val="visible"/>
                                      </p:to>
                                    </p:set>
                                    <p:animEffect transition="in" filter="box(out)">
                                      <p:cBhvr>
                                        <p:cTn id="17" dur="500"/>
                                        <p:tgtEl>
                                          <p:spTgt spid="66560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65616"/>
                                        </p:tgtEl>
                                        <p:attrNameLst>
                                          <p:attrName>style.visibility</p:attrName>
                                        </p:attrNameLst>
                                      </p:cBhvr>
                                      <p:to>
                                        <p:strVal val="visible"/>
                                      </p:to>
                                    </p:set>
                                    <p:animEffect transition="in" filter="wipe(left)">
                                      <p:cBhvr>
                                        <p:cTn id="22" dur="500"/>
                                        <p:tgtEl>
                                          <p:spTgt spid="665616"/>
                                        </p:tgtEl>
                                      </p:cBhvr>
                                    </p:animEffect>
                                  </p:childTnLst>
                                </p:cTn>
                              </p:par>
                            </p:childTnLst>
                          </p:cTn>
                        </p:par>
                        <p:par>
                          <p:cTn id="23" fill="hold">
                            <p:stCondLst>
                              <p:cond delay="500"/>
                            </p:stCondLst>
                            <p:childTnLst>
                              <p:par>
                                <p:cTn id="24" presetID="4" presetClass="entr" presetSubtype="32" fill="hold" grpId="0" nodeType="afterEffect">
                                  <p:stCondLst>
                                    <p:cond delay="0"/>
                                  </p:stCondLst>
                                  <p:childTnLst>
                                    <p:set>
                                      <p:cBhvr>
                                        <p:cTn id="25" dur="1" fill="hold">
                                          <p:stCondLst>
                                            <p:cond delay="0"/>
                                          </p:stCondLst>
                                        </p:cTn>
                                        <p:tgtEl>
                                          <p:spTgt spid="665617"/>
                                        </p:tgtEl>
                                        <p:attrNameLst>
                                          <p:attrName>style.visibility</p:attrName>
                                        </p:attrNameLst>
                                      </p:cBhvr>
                                      <p:to>
                                        <p:strVal val="visible"/>
                                      </p:to>
                                    </p:set>
                                    <p:animEffect transition="in" filter="box(out)">
                                      <p:cBhvr>
                                        <p:cTn id="26" dur="500"/>
                                        <p:tgtEl>
                                          <p:spTgt spid="6656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665603"/>
                                        </p:tgtEl>
                                        <p:attrNameLst>
                                          <p:attrName>style.visibility</p:attrName>
                                        </p:attrNameLst>
                                      </p:cBhvr>
                                      <p:to>
                                        <p:strVal val="visible"/>
                                      </p:to>
                                    </p:set>
                                    <p:animEffect transition="in" filter="wipe(left)">
                                      <p:cBhvr>
                                        <p:cTn id="31" dur="500"/>
                                        <p:tgtEl>
                                          <p:spTgt spid="665603"/>
                                        </p:tgtEl>
                                      </p:cBhvr>
                                    </p:animEffect>
                                  </p:childTnLst>
                                </p:cTn>
                              </p:par>
                            </p:childTnLst>
                          </p:cTn>
                        </p:par>
                        <p:par>
                          <p:cTn id="32" fill="hold">
                            <p:stCondLst>
                              <p:cond delay="500"/>
                            </p:stCondLst>
                            <p:childTnLst>
                              <p:par>
                                <p:cTn id="33" presetID="4" presetClass="entr" presetSubtype="32" fill="hold" grpId="0" nodeType="afterEffect">
                                  <p:stCondLst>
                                    <p:cond delay="0"/>
                                  </p:stCondLst>
                                  <p:childTnLst>
                                    <p:set>
                                      <p:cBhvr>
                                        <p:cTn id="34" dur="1" fill="hold">
                                          <p:stCondLst>
                                            <p:cond delay="0"/>
                                          </p:stCondLst>
                                        </p:cTn>
                                        <p:tgtEl>
                                          <p:spTgt spid="665604"/>
                                        </p:tgtEl>
                                        <p:attrNameLst>
                                          <p:attrName>style.visibility</p:attrName>
                                        </p:attrNameLst>
                                      </p:cBhvr>
                                      <p:to>
                                        <p:strVal val="visible"/>
                                      </p:to>
                                    </p:set>
                                    <p:animEffect transition="in" filter="box(out)">
                                      <p:cBhvr>
                                        <p:cTn id="35" dur="500"/>
                                        <p:tgtEl>
                                          <p:spTgt spid="66560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5605"/>
                                        </p:tgtEl>
                                        <p:attrNameLst>
                                          <p:attrName>style.visibility</p:attrName>
                                        </p:attrNameLst>
                                      </p:cBhvr>
                                      <p:to>
                                        <p:strVal val="visible"/>
                                      </p:to>
                                    </p:set>
                                    <p:animEffect transition="in" filter="wipe(left)">
                                      <p:cBhvr>
                                        <p:cTn id="40" dur="500"/>
                                        <p:tgtEl>
                                          <p:spTgt spid="665605"/>
                                        </p:tgtEl>
                                      </p:cBhvr>
                                    </p:animEffect>
                                  </p:childTnLst>
                                </p:cTn>
                              </p:par>
                            </p:childTnLst>
                          </p:cTn>
                        </p:par>
                        <p:par>
                          <p:cTn id="41" fill="hold">
                            <p:stCondLst>
                              <p:cond delay="500"/>
                            </p:stCondLst>
                            <p:childTnLst>
                              <p:par>
                                <p:cTn id="42" presetID="4" presetClass="entr" presetSubtype="32" fill="hold" grpId="0" nodeType="afterEffect">
                                  <p:stCondLst>
                                    <p:cond delay="0"/>
                                  </p:stCondLst>
                                  <p:childTnLst>
                                    <p:set>
                                      <p:cBhvr>
                                        <p:cTn id="43" dur="1" fill="hold">
                                          <p:stCondLst>
                                            <p:cond delay="0"/>
                                          </p:stCondLst>
                                        </p:cTn>
                                        <p:tgtEl>
                                          <p:spTgt spid="665618"/>
                                        </p:tgtEl>
                                        <p:attrNameLst>
                                          <p:attrName>style.visibility</p:attrName>
                                        </p:attrNameLst>
                                      </p:cBhvr>
                                      <p:to>
                                        <p:strVal val="visible"/>
                                      </p:to>
                                    </p:set>
                                    <p:animEffect transition="in" filter="box(out)">
                                      <p:cBhvr>
                                        <p:cTn id="44" dur="500"/>
                                        <p:tgtEl>
                                          <p:spTgt spid="6656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65607"/>
                                        </p:tgtEl>
                                        <p:attrNameLst>
                                          <p:attrName>style.visibility</p:attrName>
                                        </p:attrNameLst>
                                      </p:cBhvr>
                                      <p:to>
                                        <p:strVal val="visible"/>
                                      </p:to>
                                    </p:set>
                                    <p:animEffect transition="in" filter="wipe(left)">
                                      <p:cBhvr>
                                        <p:cTn id="49" dur="500"/>
                                        <p:tgtEl>
                                          <p:spTgt spid="665607"/>
                                        </p:tgtEl>
                                      </p:cBhvr>
                                    </p:animEffect>
                                  </p:childTnLst>
                                </p:cTn>
                              </p:par>
                            </p:childTnLst>
                          </p:cTn>
                        </p:par>
                        <p:par>
                          <p:cTn id="50" fill="hold">
                            <p:stCondLst>
                              <p:cond delay="500"/>
                            </p:stCondLst>
                            <p:childTnLst>
                              <p:par>
                                <p:cTn id="51" presetID="4" presetClass="entr" presetSubtype="32" fill="hold" grpId="0" nodeType="afterEffect">
                                  <p:stCondLst>
                                    <p:cond delay="0"/>
                                  </p:stCondLst>
                                  <p:childTnLst>
                                    <p:set>
                                      <p:cBhvr>
                                        <p:cTn id="52" dur="1" fill="hold">
                                          <p:stCondLst>
                                            <p:cond delay="0"/>
                                          </p:stCondLst>
                                        </p:cTn>
                                        <p:tgtEl>
                                          <p:spTgt spid="665619"/>
                                        </p:tgtEl>
                                        <p:attrNameLst>
                                          <p:attrName>style.visibility</p:attrName>
                                        </p:attrNameLst>
                                      </p:cBhvr>
                                      <p:to>
                                        <p:strVal val="visible"/>
                                      </p:to>
                                    </p:set>
                                    <p:animEffect transition="in" filter="box(out)">
                                      <p:cBhvr>
                                        <p:cTn id="53" dur="500"/>
                                        <p:tgtEl>
                                          <p:spTgt spid="665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02" grpId="0" autoUpdateAnimBg="0"/>
      <p:bldP spid="665603" grpId="0" animBg="1"/>
      <p:bldP spid="665604" grpId="0" autoUpdateAnimBg="0"/>
      <p:bldP spid="665605" grpId="0" animBg="1"/>
      <p:bldP spid="665606" grpId="0" autoUpdateAnimBg="0"/>
      <p:bldP spid="665607" grpId="0" animBg="1"/>
      <p:bldP spid="665608" grpId="0" autoUpdateAnimBg="0"/>
      <p:bldP spid="665616" grpId="0" animBg="1"/>
      <p:bldP spid="665617" grpId="0" autoUpdateAnimBg="0"/>
      <p:bldP spid="665618" grpId="0" autoUpdateAnimBg="0"/>
      <p:bldP spid="66561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3" name="Rectangle 7"/>
          <p:cNvSpPr>
            <a:spLocks noGrp="1" noChangeArrowheads="1"/>
          </p:cNvSpPr>
          <p:nvPr>
            <p:ph type="title"/>
          </p:nvPr>
        </p:nvSpPr>
        <p:spPr>
          <a:noFill/>
          <a:ln/>
        </p:spPr>
        <p:txBody>
          <a:bodyPr vert="horz" lIns="92075" tIns="46038" rIns="92075" bIns="46038" rtlCol="0" anchor="ctr">
            <a:normAutofit/>
          </a:bodyPr>
          <a:lstStyle/>
          <a:p>
            <a:r>
              <a:rPr lang="en-US" dirty="0"/>
              <a:t>Waste Management Hierarchy</a:t>
            </a:r>
          </a:p>
        </p:txBody>
      </p:sp>
      <p:grpSp>
        <p:nvGrpSpPr>
          <p:cNvPr id="12" name="Group 1043"/>
          <p:cNvGrpSpPr>
            <a:grpSpLocks/>
          </p:cNvGrpSpPr>
          <p:nvPr/>
        </p:nvGrpSpPr>
        <p:grpSpPr bwMode="auto">
          <a:xfrm>
            <a:off x="2209800" y="990600"/>
            <a:ext cx="7848600" cy="5867400"/>
            <a:chOff x="0" y="1152"/>
            <a:chExt cx="1728" cy="1296"/>
          </a:xfrm>
        </p:grpSpPr>
        <p:grpSp>
          <p:nvGrpSpPr>
            <p:cNvPr id="13" name="Group 1044"/>
            <p:cNvGrpSpPr>
              <a:grpSpLocks/>
            </p:cNvGrpSpPr>
            <p:nvPr/>
          </p:nvGrpSpPr>
          <p:grpSpPr bwMode="auto">
            <a:xfrm>
              <a:off x="144" y="1344"/>
              <a:ext cx="1440" cy="1104"/>
              <a:chOff x="2064" y="1728"/>
              <a:chExt cx="1728" cy="1344"/>
            </a:xfrm>
          </p:grpSpPr>
          <p:sp>
            <p:nvSpPr>
              <p:cNvPr id="15" name="AutoShape 1045"/>
              <p:cNvSpPr>
                <a:spLocks noChangeArrowheads="1"/>
              </p:cNvSpPr>
              <p:nvPr/>
            </p:nvSpPr>
            <p:spPr bwMode="auto">
              <a:xfrm flipV="1">
                <a:off x="2064" y="1728"/>
                <a:ext cx="1728" cy="1344"/>
              </a:xfrm>
              <a:prstGeom prst="triangle">
                <a:avLst>
                  <a:gd name="adj" fmla="val 49931"/>
                </a:avLst>
              </a:prstGeom>
              <a:solidFill>
                <a:srgbClr val="EBEBFF"/>
              </a:solidFill>
              <a:ln w="19050">
                <a:solidFill>
                  <a:schemeClr val="tx2"/>
                </a:solidFill>
                <a:miter lim="800000"/>
                <a:headEnd/>
                <a:tailEnd/>
              </a:ln>
            </p:spPr>
            <p:txBody>
              <a:bodyPr wrap="none" anchor="ctr"/>
              <a:lstStyle/>
              <a:p>
                <a:endParaRPr lang="en-US"/>
              </a:p>
            </p:txBody>
          </p:sp>
          <p:sp>
            <p:nvSpPr>
              <p:cNvPr id="16" name="Rectangle 1046"/>
              <p:cNvSpPr>
                <a:spLocks noChangeArrowheads="1"/>
              </p:cNvSpPr>
              <p:nvPr/>
            </p:nvSpPr>
            <p:spPr bwMode="auto">
              <a:xfrm>
                <a:off x="2064" y="1772"/>
                <a:ext cx="1728" cy="1160"/>
              </a:xfrm>
              <a:prstGeom prst="rect">
                <a:avLst/>
              </a:prstGeom>
              <a:noFill/>
              <a:ln w="9525">
                <a:noFill/>
                <a:miter lim="800000"/>
                <a:headEnd/>
                <a:tailEnd/>
              </a:ln>
            </p:spPr>
            <p:txBody>
              <a:bodyPr/>
              <a:lstStyle/>
              <a:p>
                <a:pPr marL="342900" indent="-342900" algn="ctr">
                  <a:spcBef>
                    <a:spcPct val="20000"/>
                  </a:spcBef>
                  <a:buClr>
                    <a:schemeClr val="hlink"/>
                  </a:buClr>
                  <a:buSzPct val="110000"/>
                </a:pPr>
                <a:r>
                  <a:rPr lang="en-US" sz="3600" b="1" dirty="0"/>
                  <a:t>SOURCE REDUCTION</a:t>
                </a:r>
              </a:p>
              <a:p>
                <a:pPr marL="342900" indent="-342900" algn="ctr">
                  <a:spcBef>
                    <a:spcPct val="20000"/>
                  </a:spcBef>
                  <a:buClr>
                    <a:schemeClr val="hlink"/>
                  </a:buClr>
                  <a:buSzPct val="110000"/>
                </a:pPr>
                <a:endParaRPr lang="en-US" b="1" dirty="0"/>
              </a:p>
              <a:p>
                <a:pPr marL="342900" indent="-342900" algn="ctr">
                  <a:spcBef>
                    <a:spcPct val="20000"/>
                  </a:spcBef>
                  <a:buClr>
                    <a:schemeClr val="hlink"/>
                  </a:buClr>
                  <a:buSzPct val="110000"/>
                </a:pPr>
                <a:r>
                  <a:rPr lang="en-US" sz="2800" dirty="0"/>
                  <a:t>ON-SITE RECYCLING</a:t>
                </a:r>
              </a:p>
              <a:p>
                <a:pPr marL="342900" indent="-342900" algn="ctr">
                  <a:spcBef>
                    <a:spcPct val="20000"/>
                  </a:spcBef>
                  <a:buClr>
                    <a:schemeClr val="hlink"/>
                  </a:buClr>
                  <a:buSzPct val="110000"/>
                </a:pPr>
                <a:endParaRPr lang="en-US" sz="2400" dirty="0"/>
              </a:p>
              <a:p>
                <a:pPr marL="342900" indent="-342900" algn="ctr">
                  <a:spcBef>
                    <a:spcPct val="20000"/>
                  </a:spcBef>
                  <a:buClr>
                    <a:schemeClr val="hlink"/>
                  </a:buClr>
                  <a:buSzPct val="110000"/>
                </a:pPr>
                <a:r>
                  <a:rPr lang="en-US" sz="2800" dirty="0"/>
                  <a:t>Off-site Recycling</a:t>
                </a:r>
              </a:p>
              <a:p>
                <a:pPr marL="342900" indent="-342900" algn="ctr">
                  <a:spcBef>
                    <a:spcPct val="20000"/>
                  </a:spcBef>
                  <a:buClr>
                    <a:schemeClr val="hlink"/>
                  </a:buClr>
                  <a:buSzPct val="110000"/>
                </a:pPr>
                <a:endParaRPr lang="en-US" sz="2400" dirty="0"/>
              </a:p>
              <a:p>
                <a:pPr marL="342900" indent="-342900" algn="ctr">
                  <a:spcBef>
                    <a:spcPct val="20000"/>
                  </a:spcBef>
                  <a:buClr>
                    <a:schemeClr val="hlink"/>
                  </a:buClr>
                  <a:buSzPct val="110000"/>
                </a:pPr>
                <a:r>
                  <a:rPr lang="en-US" sz="2800" dirty="0"/>
                  <a:t>Treatment</a:t>
                </a:r>
              </a:p>
              <a:p>
                <a:pPr marL="342900" indent="-342900" algn="ctr">
                  <a:spcBef>
                    <a:spcPct val="20000"/>
                  </a:spcBef>
                  <a:buClr>
                    <a:schemeClr val="hlink"/>
                  </a:buClr>
                  <a:buSzPct val="110000"/>
                </a:pPr>
                <a:r>
                  <a:rPr lang="en-US" dirty="0"/>
                  <a:t>                     </a:t>
                </a:r>
              </a:p>
              <a:p>
                <a:pPr marL="342900" indent="-342900" algn="ctr">
                  <a:spcBef>
                    <a:spcPct val="20000"/>
                  </a:spcBef>
                  <a:buClr>
                    <a:schemeClr val="hlink"/>
                  </a:buClr>
                  <a:buSzPct val="110000"/>
                </a:pPr>
                <a:r>
                  <a:rPr lang="en-US" sz="2000" dirty="0"/>
                  <a:t>Disposal</a:t>
                </a:r>
              </a:p>
            </p:txBody>
          </p:sp>
        </p:grpSp>
        <p:sp>
          <p:nvSpPr>
            <p:cNvPr id="14" name="Text Box 1047"/>
            <p:cNvSpPr txBox="1">
              <a:spLocks noChangeArrowheads="1"/>
            </p:cNvSpPr>
            <p:nvPr/>
          </p:nvSpPr>
          <p:spPr bwMode="auto">
            <a:xfrm>
              <a:off x="0" y="1152"/>
              <a:ext cx="1728" cy="68"/>
            </a:xfrm>
            <a:prstGeom prst="rect">
              <a:avLst/>
            </a:prstGeom>
            <a:noFill/>
            <a:ln w="9525">
              <a:noFill/>
              <a:miter lim="800000"/>
              <a:headEnd/>
              <a:tailEnd/>
            </a:ln>
          </p:spPr>
          <p:txBody>
            <a:bodyPr>
              <a:spAutoFit/>
            </a:bodyPr>
            <a:lstStyle/>
            <a:p>
              <a:pPr algn="ctr">
                <a:spcBef>
                  <a:spcPct val="50000"/>
                </a:spcBef>
                <a:buFontTx/>
                <a:buNone/>
              </a:pPr>
              <a:endParaRPr lang="en-US" sz="1400" dirty="0">
                <a:solidFill>
                  <a:schemeClr val="tx2"/>
                </a:solidFill>
              </a:endParaRPr>
            </a:p>
          </p:txBody>
        </p:sp>
      </p:grpSp>
    </p:spTree>
  </p:cSld>
  <p:clrMapOvr>
    <a:masterClrMapping/>
  </p:clrMapOvr>
  <p:transition>
    <p:blinds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ChangeArrowheads="1"/>
          </p:cNvSpPr>
          <p:nvPr/>
        </p:nvSpPr>
        <p:spPr bwMode="auto">
          <a:xfrm>
            <a:off x="3302000" y="371475"/>
            <a:ext cx="4191000" cy="1143000"/>
          </a:xfrm>
          <a:prstGeom prst="rect">
            <a:avLst/>
          </a:prstGeom>
          <a:noFill/>
          <a:ln w="9525">
            <a:noFill/>
            <a:miter lim="800000"/>
            <a:headEnd/>
            <a:tailEnd/>
          </a:ln>
        </p:spPr>
        <p:txBody>
          <a:bodyPr anchor="b"/>
          <a:lstStyle/>
          <a:p>
            <a:pPr algn="ctr">
              <a:buFontTx/>
              <a:buNone/>
            </a:pPr>
            <a:r>
              <a:rPr lang="en-US" sz="4400" dirty="0">
                <a:solidFill>
                  <a:srgbClr val="A50021"/>
                </a:solidFill>
              </a:rPr>
              <a:t>Source Reduction</a:t>
            </a:r>
          </a:p>
        </p:txBody>
      </p:sp>
      <p:sp>
        <p:nvSpPr>
          <p:cNvPr id="71683" name="Text Box 1027"/>
          <p:cNvSpPr txBox="1">
            <a:spLocks noChangeArrowheads="1"/>
          </p:cNvSpPr>
          <p:nvPr/>
        </p:nvSpPr>
        <p:spPr bwMode="auto">
          <a:xfrm>
            <a:off x="3860800" y="4686301"/>
            <a:ext cx="2133600" cy="830997"/>
          </a:xfrm>
          <a:prstGeom prst="rect">
            <a:avLst/>
          </a:prstGeom>
          <a:noFill/>
          <a:ln w="9525">
            <a:noFill/>
            <a:miter lim="800000"/>
            <a:headEnd/>
            <a:tailEnd/>
          </a:ln>
        </p:spPr>
        <p:txBody>
          <a:bodyPr>
            <a:spAutoFit/>
          </a:bodyPr>
          <a:lstStyle/>
          <a:p>
            <a:pPr algn="ctr">
              <a:buFontTx/>
              <a:buNone/>
            </a:pPr>
            <a:r>
              <a:rPr lang="en-US" sz="2400">
                <a:solidFill>
                  <a:srgbClr val="006666"/>
                </a:solidFill>
              </a:rPr>
              <a:t>Input Material Changes</a:t>
            </a:r>
          </a:p>
        </p:txBody>
      </p:sp>
      <p:sp>
        <p:nvSpPr>
          <p:cNvPr id="71684" name="Text Box 1028"/>
          <p:cNvSpPr txBox="1">
            <a:spLocks noChangeArrowheads="1"/>
          </p:cNvSpPr>
          <p:nvPr/>
        </p:nvSpPr>
        <p:spPr bwMode="auto">
          <a:xfrm>
            <a:off x="5994400" y="4686301"/>
            <a:ext cx="2133600" cy="830997"/>
          </a:xfrm>
          <a:prstGeom prst="rect">
            <a:avLst/>
          </a:prstGeom>
          <a:noFill/>
          <a:ln w="9525">
            <a:noFill/>
            <a:miter lim="800000"/>
            <a:headEnd/>
            <a:tailEnd/>
          </a:ln>
        </p:spPr>
        <p:txBody>
          <a:bodyPr>
            <a:spAutoFit/>
          </a:bodyPr>
          <a:lstStyle/>
          <a:p>
            <a:pPr algn="ctr">
              <a:buFontTx/>
              <a:buNone/>
            </a:pPr>
            <a:r>
              <a:rPr lang="en-US" sz="2400">
                <a:solidFill>
                  <a:srgbClr val="006666"/>
                </a:solidFill>
              </a:rPr>
              <a:t>Technology Changes</a:t>
            </a:r>
          </a:p>
        </p:txBody>
      </p:sp>
      <p:sp>
        <p:nvSpPr>
          <p:cNvPr id="71685" name="Text Box 1029"/>
          <p:cNvSpPr txBox="1">
            <a:spLocks noChangeArrowheads="1"/>
          </p:cNvSpPr>
          <p:nvPr/>
        </p:nvSpPr>
        <p:spPr bwMode="auto">
          <a:xfrm>
            <a:off x="7759702" y="4692650"/>
            <a:ext cx="2920995" cy="830997"/>
          </a:xfrm>
          <a:prstGeom prst="rect">
            <a:avLst/>
          </a:prstGeom>
          <a:noFill/>
          <a:ln w="9525">
            <a:noFill/>
            <a:miter lim="800000"/>
            <a:headEnd/>
            <a:tailEnd/>
          </a:ln>
        </p:spPr>
        <p:txBody>
          <a:bodyPr wrap="square">
            <a:spAutoFit/>
          </a:bodyPr>
          <a:lstStyle/>
          <a:p>
            <a:pPr algn="ctr">
              <a:buFontTx/>
              <a:buNone/>
            </a:pPr>
            <a:r>
              <a:rPr lang="en-US" sz="2400" dirty="0">
                <a:solidFill>
                  <a:srgbClr val="006666"/>
                </a:solidFill>
              </a:rPr>
              <a:t>Improved Operating</a:t>
            </a:r>
          </a:p>
          <a:p>
            <a:pPr algn="ctr">
              <a:buFontTx/>
              <a:buNone/>
            </a:pPr>
            <a:r>
              <a:rPr lang="en-US" sz="2400" dirty="0">
                <a:solidFill>
                  <a:srgbClr val="006666"/>
                </a:solidFill>
              </a:rPr>
              <a:t>Practices</a:t>
            </a:r>
          </a:p>
        </p:txBody>
      </p:sp>
      <p:grpSp>
        <p:nvGrpSpPr>
          <p:cNvPr id="2" name="Group 1030"/>
          <p:cNvGrpSpPr>
            <a:grpSpLocks/>
          </p:cNvGrpSpPr>
          <p:nvPr/>
        </p:nvGrpSpPr>
        <p:grpSpPr bwMode="auto">
          <a:xfrm>
            <a:off x="4864100" y="3581400"/>
            <a:ext cx="4343400" cy="1098550"/>
            <a:chOff x="2544" y="2860"/>
            <a:chExt cx="2736" cy="692"/>
          </a:xfrm>
        </p:grpSpPr>
        <p:sp>
          <p:nvSpPr>
            <p:cNvPr id="71700" name="Line 1031"/>
            <p:cNvSpPr>
              <a:spLocks noChangeShapeType="1"/>
            </p:cNvSpPr>
            <p:nvPr/>
          </p:nvSpPr>
          <p:spPr bwMode="auto">
            <a:xfrm>
              <a:off x="2544" y="3168"/>
              <a:ext cx="2736" cy="0"/>
            </a:xfrm>
            <a:prstGeom prst="line">
              <a:avLst/>
            </a:prstGeom>
            <a:noFill/>
            <a:ln w="114300">
              <a:solidFill>
                <a:srgbClr val="006666"/>
              </a:solidFill>
              <a:miter lim="800000"/>
              <a:headEnd/>
              <a:tailEnd/>
            </a:ln>
          </p:spPr>
          <p:txBody>
            <a:bodyPr wrap="none"/>
            <a:lstStyle/>
            <a:p>
              <a:endParaRPr lang="en-PH"/>
            </a:p>
          </p:txBody>
        </p:sp>
        <p:sp>
          <p:nvSpPr>
            <p:cNvPr id="71701" name="Line 1032"/>
            <p:cNvSpPr>
              <a:spLocks noChangeShapeType="1"/>
            </p:cNvSpPr>
            <p:nvPr/>
          </p:nvSpPr>
          <p:spPr bwMode="auto">
            <a:xfrm>
              <a:off x="2584" y="3168"/>
              <a:ext cx="0" cy="356"/>
            </a:xfrm>
            <a:prstGeom prst="line">
              <a:avLst/>
            </a:prstGeom>
            <a:noFill/>
            <a:ln w="114300">
              <a:solidFill>
                <a:srgbClr val="006666"/>
              </a:solidFill>
              <a:miter lim="800000"/>
              <a:headEnd/>
              <a:tailEnd type="triangle" w="med" len="sm"/>
            </a:ln>
          </p:spPr>
          <p:txBody>
            <a:bodyPr wrap="none"/>
            <a:lstStyle/>
            <a:p>
              <a:endParaRPr lang="en-PH"/>
            </a:p>
          </p:txBody>
        </p:sp>
        <p:sp>
          <p:nvSpPr>
            <p:cNvPr id="71702" name="Line 1033"/>
            <p:cNvSpPr>
              <a:spLocks noChangeShapeType="1"/>
            </p:cNvSpPr>
            <p:nvPr/>
          </p:nvSpPr>
          <p:spPr bwMode="auto">
            <a:xfrm>
              <a:off x="3936" y="3168"/>
              <a:ext cx="0" cy="384"/>
            </a:xfrm>
            <a:prstGeom prst="line">
              <a:avLst/>
            </a:prstGeom>
            <a:noFill/>
            <a:ln w="114300">
              <a:solidFill>
                <a:srgbClr val="006666"/>
              </a:solidFill>
              <a:miter lim="800000"/>
              <a:headEnd/>
              <a:tailEnd type="triangle" w="med" len="sm"/>
            </a:ln>
          </p:spPr>
          <p:txBody>
            <a:bodyPr wrap="none"/>
            <a:lstStyle/>
            <a:p>
              <a:endParaRPr lang="en-PH"/>
            </a:p>
          </p:txBody>
        </p:sp>
        <p:sp>
          <p:nvSpPr>
            <p:cNvPr id="71703" name="Line 1034"/>
            <p:cNvSpPr>
              <a:spLocks noChangeShapeType="1"/>
            </p:cNvSpPr>
            <p:nvPr/>
          </p:nvSpPr>
          <p:spPr bwMode="auto">
            <a:xfrm>
              <a:off x="5248" y="3168"/>
              <a:ext cx="0" cy="356"/>
            </a:xfrm>
            <a:prstGeom prst="line">
              <a:avLst/>
            </a:prstGeom>
            <a:noFill/>
            <a:ln w="114300">
              <a:solidFill>
                <a:srgbClr val="006666"/>
              </a:solidFill>
              <a:miter lim="800000"/>
              <a:headEnd/>
              <a:tailEnd type="triangle" w="med" len="sm"/>
            </a:ln>
          </p:spPr>
          <p:txBody>
            <a:bodyPr wrap="none"/>
            <a:lstStyle/>
            <a:p>
              <a:endParaRPr lang="en-PH"/>
            </a:p>
          </p:txBody>
        </p:sp>
        <p:sp>
          <p:nvSpPr>
            <p:cNvPr id="71704" name="Line 1035"/>
            <p:cNvSpPr>
              <a:spLocks noChangeShapeType="1"/>
            </p:cNvSpPr>
            <p:nvPr/>
          </p:nvSpPr>
          <p:spPr bwMode="auto">
            <a:xfrm>
              <a:off x="3936" y="2860"/>
              <a:ext cx="0" cy="308"/>
            </a:xfrm>
            <a:prstGeom prst="line">
              <a:avLst/>
            </a:prstGeom>
            <a:noFill/>
            <a:ln w="114300">
              <a:solidFill>
                <a:srgbClr val="006666"/>
              </a:solidFill>
              <a:miter lim="800000"/>
              <a:headEnd/>
              <a:tailEnd/>
            </a:ln>
          </p:spPr>
          <p:txBody>
            <a:bodyPr wrap="none"/>
            <a:lstStyle/>
            <a:p>
              <a:endParaRPr lang="en-PH"/>
            </a:p>
          </p:txBody>
        </p:sp>
      </p:grpSp>
      <p:grpSp>
        <p:nvGrpSpPr>
          <p:cNvPr id="3" name="Group 1036"/>
          <p:cNvGrpSpPr>
            <a:grpSpLocks/>
          </p:cNvGrpSpPr>
          <p:nvPr/>
        </p:nvGrpSpPr>
        <p:grpSpPr bwMode="auto">
          <a:xfrm>
            <a:off x="1854207" y="1514475"/>
            <a:ext cx="6984982" cy="2362200"/>
            <a:chOff x="864" y="912"/>
            <a:chExt cx="3024" cy="1488"/>
          </a:xfrm>
        </p:grpSpPr>
        <p:sp>
          <p:nvSpPr>
            <p:cNvPr id="71694" name="Text Box 1037"/>
            <p:cNvSpPr txBox="1">
              <a:spLocks noChangeArrowheads="1"/>
            </p:cNvSpPr>
            <p:nvPr/>
          </p:nvSpPr>
          <p:spPr bwMode="auto">
            <a:xfrm>
              <a:off x="864" y="1728"/>
              <a:ext cx="1488" cy="672"/>
            </a:xfrm>
            <a:prstGeom prst="rect">
              <a:avLst/>
            </a:prstGeom>
            <a:noFill/>
            <a:ln w="9525">
              <a:noFill/>
              <a:miter lim="800000"/>
              <a:headEnd/>
              <a:tailEnd/>
            </a:ln>
          </p:spPr>
          <p:txBody>
            <a:bodyPr>
              <a:spAutoFit/>
            </a:bodyPr>
            <a:lstStyle/>
            <a:p>
              <a:pPr algn="ctr">
                <a:buFontTx/>
                <a:buNone/>
              </a:pPr>
              <a:r>
                <a:rPr lang="en-US" sz="3200" dirty="0">
                  <a:solidFill>
                    <a:srgbClr val="333399"/>
                  </a:solidFill>
                </a:rPr>
                <a:t>Product</a:t>
              </a:r>
            </a:p>
            <a:p>
              <a:pPr algn="ctr">
                <a:buFontTx/>
                <a:buNone/>
              </a:pPr>
              <a:r>
                <a:rPr lang="en-US" sz="3200" dirty="0">
                  <a:solidFill>
                    <a:srgbClr val="333399"/>
                  </a:solidFill>
                </a:rPr>
                <a:t>Changes</a:t>
              </a:r>
            </a:p>
          </p:txBody>
        </p:sp>
        <p:sp>
          <p:nvSpPr>
            <p:cNvPr id="71695" name="Text Box 1038"/>
            <p:cNvSpPr txBox="1">
              <a:spLocks noChangeArrowheads="1"/>
            </p:cNvSpPr>
            <p:nvPr/>
          </p:nvSpPr>
          <p:spPr bwMode="auto">
            <a:xfrm>
              <a:off x="2400" y="1728"/>
              <a:ext cx="1488" cy="672"/>
            </a:xfrm>
            <a:prstGeom prst="rect">
              <a:avLst/>
            </a:prstGeom>
            <a:noFill/>
            <a:ln w="9525">
              <a:noFill/>
              <a:miter lim="800000"/>
              <a:headEnd/>
              <a:tailEnd/>
            </a:ln>
          </p:spPr>
          <p:txBody>
            <a:bodyPr>
              <a:spAutoFit/>
            </a:bodyPr>
            <a:lstStyle/>
            <a:p>
              <a:pPr algn="ctr">
                <a:buFontTx/>
                <a:buNone/>
              </a:pPr>
              <a:r>
                <a:rPr lang="en-US" sz="3200" dirty="0">
                  <a:solidFill>
                    <a:srgbClr val="333399"/>
                  </a:solidFill>
                </a:rPr>
                <a:t>Process Changes</a:t>
              </a:r>
            </a:p>
          </p:txBody>
        </p:sp>
        <p:sp>
          <p:nvSpPr>
            <p:cNvPr id="71696" name="Line 1039"/>
            <p:cNvSpPr>
              <a:spLocks noChangeShapeType="1"/>
            </p:cNvSpPr>
            <p:nvPr/>
          </p:nvSpPr>
          <p:spPr bwMode="auto">
            <a:xfrm>
              <a:off x="1617" y="1296"/>
              <a:ext cx="0" cy="432"/>
            </a:xfrm>
            <a:prstGeom prst="line">
              <a:avLst/>
            </a:prstGeom>
            <a:noFill/>
            <a:ln w="152400">
              <a:solidFill>
                <a:srgbClr val="333399"/>
              </a:solidFill>
              <a:miter lim="800000"/>
              <a:headEnd/>
              <a:tailEnd type="triangle" w="med" len="sm"/>
            </a:ln>
          </p:spPr>
          <p:txBody>
            <a:bodyPr wrap="none"/>
            <a:lstStyle/>
            <a:p>
              <a:endParaRPr lang="en-PH"/>
            </a:p>
          </p:txBody>
        </p:sp>
        <p:sp>
          <p:nvSpPr>
            <p:cNvPr id="71697" name="Line 1040"/>
            <p:cNvSpPr>
              <a:spLocks noChangeShapeType="1"/>
            </p:cNvSpPr>
            <p:nvPr/>
          </p:nvSpPr>
          <p:spPr bwMode="auto">
            <a:xfrm>
              <a:off x="3135" y="1296"/>
              <a:ext cx="0" cy="432"/>
            </a:xfrm>
            <a:prstGeom prst="line">
              <a:avLst/>
            </a:prstGeom>
            <a:noFill/>
            <a:ln w="152400">
              <a:solidFill>
                <a:srgbClr val="333399"/>
              </a:solidFill>
              <a:miter lim="800000"/>
              <a:headEnd/>
              <a:tailEnd type="triangle" w="med" len="sm"/>
            </a:ln>
          </p:spPr>
          <p:txBody>
            <a:bodyPr wrap="none"/>
            <a:lstStyle/>
            <a:p>
              <a:endParaRPr lang="en-PH"/>
            </a:p>
          </p:txBody>
        </p:sp>
        <p:sp>
          <p:nvSpPr>
            <p:cNvPr id="71698" name="Line 1041"/>
            <p:cNvSpPr>
              <a:spLocks noChangeShapeType="1"/>
            </p:cNvSpPr>
            <p:nvPr/>
          </p:nvSpPr>
          <p:spPr bwMode="auto">
            <a:xfrm>
              <a:off x="1584" y="1296"/>
              <a:ext cx="1584" cy="0"/>
            </a:xfrm>
            <a:prstGeom prst="line">
              <a:avLst/>
            </a:prstGeom>
            <a:noFill/>
            <a:ln w="152400">
              <a:solidFill>
                <a:srgbClr val="333399"/>
              </a:solidFill>
              <a:miter lim="800000"/>
              <a:headEnd/>
              <a:tailEnd/>
            </a:ln>
          </p:spPr>
          <p:txBody>
            <a:bodyPr wrap="none"/>
            <a:lstStyle/>
            <a:p>
              <a:endParaRPr lang="en-PH"/>
            </a:p>
          </p:txBody>
        </p:sp>
        <p:sp>
          <p:nvSpPr>
            <p:cNvPr id="71699" name="Line 1042"/>
            <p:cNvSpPr>
              <a:spLocks noChangeShapeType="1"/>
            </p:cNvSpPr>
            <p:nvPr/>
          </p:nvSpPr>
          <p:spPr bwMode="auto">
            <a:xfrm>
              <a:off x="2400" y="912"/>
              <a:ext cx="0" cy="384"/>
            </a:xfrm>
            <a:prstGeom prst="line">
              <a:avLst/>
            </a:prstGeom>
            <a:noFill/>
            <a:ln w="152400">
              <a:solidFill>
                <a:srgbClr val="333399"/>
              </a:solidFill>
              <a:miter lim="800000"/>
              <a:headEnd/>
              <a:tailEnd/>
            </a:ln>
          </p:spPr>
          <p:txBody>
            <a:bodyPr wrap="none"/>
            <a:lstStyle/>
            <a:p>
              <a:endParaRPr lang="en-PH"/>
            </a:p>
          </p:txBody>
        </p:sp>
      </p:grpSp>
    </p:spTree>
  </p:cSld>
  <p:clrMapOvr>
    <a:masterClrMapping/>
  </p:clrMapOvr>
  <p:transition>
    <p:dissolv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5" name="Object 3"/>
          <p:cNvGraphicFramePr>
            <a:graphicFrameLocks noChangeAspect="1"/>
          </p:cNvGraphicFramePr>
          <p:nvPr>
            <p:extLst>
              <p:ext uri="{D42A27DB-BD31-4B8C-83A1-F6EECF244321}">
                <p14:modId xmlns:p14="http://schemas.microsoft.com/office/powerpoint/2010/main" val="3780082831"/>
              </p:ext>
            </p:extLst>
          </p:nvPr>
        </p:nvGraphicFramePr>
        <p:xfrm>
          <a:off x="1181100" y="1752601"/>
          <a:ext cx="2971800" cy="2625725"/>
        </p:xfrm>
        <a:graphic>
          <a:graphicData uri="http://schemas.openxmlformats.org/presentationml/2006/ole">
            <mc:AlternateContent xmlns:mc="http://schemas.openxmlformats.org/markup-compatibility/2006">
              <mc:Choice xmlns:v="urn:schemas-microsoft-com:vml" Requires="v">
                <p:oleObj spid="_x0000_s1040" r:id="rId4" imgW="4580952" imgH="3057143" progId="">
                  <p:embed/>
                </p:oleObj>
              </mc:Choice>
              <mc:Fallback>
                <p:oleObj r:id="rId4" imgW="4580952" imgH="3057143" progId="">
                  <p:embed/>
                  <p:pic>
                    <p:nvPicPr>
                      <p:cNvPr id="81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1100" y="1752601"/>
                        <a:ext cx="2971800" cy="2625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6" name="Text Box 4"/>
          <p:cNvSpPr txBox="1">
            <a:spLocks noChangeArrowheads="1"/>
          </p:cNvSpPr>
          <p:nvPr/>
        </p:nvSpPr>
        <p:spPr bwMode="auto">
          <a:xfrm>
            <a:off x="4422378" y="1796869"/>
            <a:ext cx="5410200" cy="1200329"/>
          </a:xfrm>
          <a:prstGeom prst="rect">
            <a:avLst/>
          </a:prstGeom>
          <a:solidFill>
            <a:srgbClr val="92D050"/>
          </a:solidFill>
          <a:ln w="9525">
            <a:noFill/>
            <a:miter lim="800000"/>
            <a:headEnd/>
            <a:tailEnd/>
          </a:ln>
          <a:effectLst/>
        </p:spPr>
        <p:txBody>
          <a:bodyPr wrap="square">
            <a:spAutoFit/>
          </a:bodyPr>
          <a:lstStyle/>
          <a:p>
            <a:pPr marL="234950" indent="-234950" eaLnBrk="0" hangingPunct="0">
              <a:buFontTx/>
              <a:buChar char="•"/>
            </a:pPr>
            <a:r>
              <a:rPr lang="en-US" sz="2400" dirty="0"/>
              <a:t>BOD reduction from 250 to 149 mg/L</a:t>
            </a:r>
          </a:p>
          <a:p>
            <a:pPr marL="234950" indent="-234950" eaLnBrk="0" hangingPunct="0">
              <a:buFontTx/>
              <a:buChar char="•"/>
            </a:pPr>
            <a:r>
              <a:rPr lang="en-US" sz="2400" dirty="0"/>
              <a:t>2,000 m</a:t>
            </a:r>
            <a:r>
              <a:rPr lang="en-US" sz="2400" baseline="30000" dirty="0"/>
              <a:t>3</a:t>
            </a:r>
            <a:r>
              <a:rPr lang="en-US" sz="2400" dirty="0"/>
              <a:t>/year water savings</a:t>
            </a:r>
          </a:p>
          <a:p>
            <a:pPr marL="234950" indent="-234950" eaLnBrk="0" hangingPunct="0">
              <a:buFontTx/>
              <a:buChar char="•"/>
            </a:pPr>
            <a:r>
              <a:rPr lang="en-US" sz="2400" dirty="0"/>
              <a:t>100 kg/yr treatment chemical reduction</a:t>
            </a:r>
            <a:endParaRPr lang="en-US" sz="1600" dirty="0"/>
          </a:p>
        </p:txBody>
      </p:sp>
      <p:sp>
        <p:nvSpPr>
          <p:cNvPr id="8197" name="Text Box 5"/>
          <p:cNvSpPr txBox="1">
            <a:spLocks noChangeArrowheads="1"/>
          </p:cNvSpPr>
          <p:nvPr/>
        </p:nvSpPr>
        <p:spPr bwMode="auto">
          <a:xfrm>
            <a:off x="1317413" y="1295400"/>
            <a:ext cx="859531" cy="369332"/>
          </a:xfrm>
          <a:prstGeom prst="rect">
            <a:avLst/>
          </a:prstGeom>
          <a:noFill/>
          <a:ln w="9525">
            <a:noFill/>
            <a:miter lim="800000"/>
            <a:headEnd/>
            <a:tailEnd/>
          </a:ln>
          <a:effectLst/>
        </p:spPr>
        <p:txBody>
          <a:bodyPr wrap="none">
            <a:spAutoFit/>
          </a:bodyPr>
          <a:lstStyle/>
          <a:p>
            <a:pPr algn="ctr" eaLnBrk="0" hangingPunct="0"/>
            <a:r>
              <a:rPr lang="en-US" b="1" dirty="0"/>
              <a:t>Before</a:t>
            </a:r>
            <a:r>
              <a:rPr lang="en-US" dirty="0"/>
              <a:t> </a:t>
            </a:r>
          </a:p>
        </p:txBody>
      </p:sp>
      <p:sp>
        <p:nvSpPr>
          <p:cNvPr id="8198" name="Text Box 6"/>
          <p:cNvSpPr txBox="1">
            <a:spLocks noChangeArrowheads="1"/>
          </p:cNvSpPr>
          <p:nvPr/>
        </p:nvSpPr>
        <p:spPr bwMode="auto">
          <a:xfrm>
            <a:off x="7549356" y="5778500"/>
            <a:ext cx="641521" cy="369332"/>
          </a:xfrm>
          <a:prstGeom prst="rect">
            <a:avLst/>
          </a:prstGeom>
          <a:noFill/>
          <a:ln w="9525">
            <a:noFill/>
            <a:miter lim="800000"/>
            <a:headEnd/>
            <a:tailEnd/>
          </a:ln>
          <a:effectLst/>
        </p:spPr>
        <p:txBody>
          <a:bodyPr wrap="none">
            <a:spAutoFit/>
          </a:bodyPr>
          <a:lstStyle/>
          <a:p>
            <a:pPr algn="ctr" eaLnBrk="0" hangingPunct="0"/>
            <a:r>
              <a:rPr lang="en-US" b="1" dirty="0"/>
              <a:t>After</a:t>
            </a:r>
            <a:endParaRPr lang="en-US" dirty="0"/>
          </a:p>
        </p:txBody>
      </p:sp>
      <p:graphicFrame>
        <p:nvGraphicFramePr>
          <p:cNvPr id="8199" name="Object 7"/>
          <p:cNvGraphicFramePr>
            <a:graphicFrameLocks noChangeAspect="1"/>
          </p:cNvGraphicFramePr>
          <p:nvPr>
            <p:extLst>
              <p:ext uri="{D42A27DB-BD31-4B8C-83A1-F6EECF244321}">
                <p14:modId xmlns:p14="http://schemas.microsoft.com/office/powerpoint/2010/main" val="3147831754"/>
              </p:ext>
            </p:extLst>
          </p:nvPr>
        </p:nvGraphicFramePr>
        <p:xfrm>
          <a:off x="8346678" y="3644901"/>
          <a:ext cx="2971800" cy="2676525"/>
        </p:xfrm>
        <a:graphic>
          <a:graphicData uri="http://schemas.openxmlformats.org/presentationml/2006/ole">
            <mc:AlternateContent xmlns:mc="http://schemas.openxmlformats.org/markup-compatibility/2006">
              <mc:Choice xmlns:v="urn:schemas-microsoft-com:vml" Requires="v">
                <p:oleObj spid="_x0000_s1041" r:id="rId6" imgW="9116698" imgH="11095238" progId="">
                  <p:embed/>
                </p:oleObj>
              </mc:Choice>
              <mc:Fallback>
                <p:oleObj r:id="rId6" imgW="9116698" imgH="11095238" progId="">
                  <p:embed/>
                  <p:pic>
                    <p:nvPicPr>
                      <p:cNvPr id="819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46678" y="3644901"/>
                        <a:ext cx="2971800" cy="2676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7"/>
          <p:cNvSpPr>
            <a:spLocks noGrp="1"/>
          </p:cNvSpPr>
          <p:nvPr>
            <p:ph type="title"/>
          </p:nvPr>
        </p:nvSpPr>
        <p:spPr>
          <a:xfrm>
            <a:off x="431801" y="143435"/>
            <a:ext cx="10396882" cy="1151965"/>
          </a:xfrm>
        </p:spPr>
        <p:txBody>
          <a:bodyPr/>
          <a:lstStyle/>
          <a:p>
            <a:r>
              <a:rPr lang="en-PH" dirty="0"/>
              <a:t>T</a:t>
            </a:r>
            <a:r>
              <a:rPr lang="en-PH" cap="none" dirty="0"/>
              <a:t>echnology Change</a:t>
            </a:r>
            <a:endParaRPr lang="en-PH" dirty="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8FA751"/>
      </a:accent1>
      <a:accent2>
        <a:srgbClr val="629D7D"/>
      </a:accent2>
      <a:accent3>
        <a:srgbClr val="5A7AAB"/>
      </a:accent3>
      <a:accent4>
        <a:srgbClr val="AA618F"/>
      </a:accent4>
      <a:accent5>
        <a:srgbClr val="BA5445"/>
      </a:accent5>
      <a:accent6>
        <a:srgbClr val="C8A547"/>
      </a:accent6>
      <a:hlink>
        <a:srgbClr val="91BF1A"/>
      </a:hlink>
      <a:folHlink>
        <a:srgbClr val="ADBE82"/>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CF823853-53CC-4249-AEDB-2EA9F718B2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2451</TotalTime>
  <Words>560</Words>
  <Application>Microsoft Office PowerPoint</Application>
  <PresentationFormat>Widescreen</PresentationFormat>
  <Paragraphs>182</Paragraphs>
  <Slides>15</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24" baseType="lpstr">
      <vt:lpstr>Arial</vt:lpstr>
      <vt:lpstr>Arial Black</vt:lpstr>
      <vt:lpstr>Bahnschrift</vt:lpstr>
      <vt:lpstr>Calibri</vt:lpstr>
      <vt:lpstr>Century Gothic</vt:lpstr>
      <vt:lpstr>Impact</vt:lpstr>
      <vt:lpstr>Trebuchet MS</vt:lpstr>
      <vt:lpstr>Main Event</vt:lpstr>
      <vt:lpstr>Image Document</vt:lpstr>
      <vt:lpstr>DOST-ITDI Activities on Clean Water, Sanitation and Sewerage</vt:lpstr>
      <vt:lpstr>PowerPoint Presentation</vt:lpstr>
      <vt:lpstr>Multi-media Transfer of Pollution</vt:lpstr>
      <vt:lpstr>Water Footprint of a 500-mL soda</vt:lpstr>
      <vt:lpstr>PowerPoint Presentation</vt:lpstr>
      <vt:lpstr>Material Balance Model</vt:lpstr>
      <vt:lpstr>Waste Management Hierarchy</vt:lpstr>
      <vt:lpstr>PowerPoint Presentation</vt:lpstr>
      <vt:lpstr>Technology Change</vt:lpstr>
      <vt:lpstr>Improved Operating Practices</vt:lpstr>
      <vt:lpstr>RESOURCE EFFICIENT &amp; Cleaner Production</vt:lpstr>
      <vt:lpstr>Issue:  Lack of HH access to potable water</vt:lpstr>
      <vt:lpstr>PowerPoint Presentation</vt:lpstr>
      <vt:lpstr>Issue:  Pollution of Water Resources</vt:lpstr>
      <vt:lpstr>Treatment Objectives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Chemical Engineers in a Circular Economy through Design for the Environment</dc:title>
  <dc:creator>molino aese</dc:creator>
  <cp:lastModifiedBy>rey l. esguerra</cp:lastModifiedBy>
  <cp:revision>121</cp:revision>
  <cp:lastPrinted>2020-02-18T09:48:04Z</cp:lastPrinted>
  <dcterms:created xsi:type="dcterms:W3CDTF">2019-12-14T02:37:26Z</dcterms:created>
  <dcterms:modified xsi:type="dcterms:W3CDTF">2020-02-27T00:43:45Z</dcterms:modified>
</cp:coreProperties>
</file>